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0" r:id="rId2"/>
    <p:sldId id="299" r:id="rId3"/>
    <p:sldId id="298" r:id="rId4"/>
    <p:sldId id="278" r:id="rId5"/>
    <p:sldId id="316" r:id="rId6"/>
    <p:sldId id="317" r:id="rId7"/>
    <p:sldId id="290" r:id="rId8"/>
    <p:sldId id="307" r:id="rId9"/>
    <p:sldId id="291" r:id="rId10"/>
    <p:sldId id="309" r:id="rId11"/>
    <p:sldId id="285" r:id="rId12"/>
    <p:sldId id="311" r:id="rId13"/>
    <p:sldId id="284" r:id="rId14"/>
    <p:sldId id="323" r:id="rId15"/>
    <p:sldId id="324" r:id="rId16"/>
    <p:sldId id="319" r:id="rId17"/>
    <p:sldId id="286" r:id="rId18"/>
    <p:sldId id="287" r:id="rId19"/>
    <p:sldId id="322" r:id="rId20"/>
    <p:sldId id="289" r:id="rId21"/>
    <p:sldId id="321" r:id="rId22"/>
    <p:sldId id="288" r:id="rId23"/>
    <p:sldId id="31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ragg Jackie" initials="WJ" lastIdx="4" clrIdx="0">
    <p:extLst>
      <p:ext uri="{19B8F6BF-5375-455C-9EA6-DF929625EA0E}">
        <p15:presenceInfo xmlns:p15="http://schemas.microsoft.com/office/powerpoint/2012/main" userId="Wragg Jackie" providerId="None"/>
      </p:ext>
    </p:extLst>
  </p:cmAuthor>
  <p:cmAuthor id="2" name="Goold Mike" initials="GM" lastIdx="4" clrIdx="1">
    <p:extLst>
      <p:ext uri="{19B8F6BF-5375-455C-9EA6-DF929625EA0E}">
        <p15:presenceInfo xmlns:p15="http://schemas.microsoft.com/office/powerpoint/2012/main" userId="Goold Mi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348"/>
    <a:srgbClr val="F0ED9B"/>
    <a:srgbClr val="FF1919"/>
    <a:srgbClr val="DDF0EB"/>
    <a:srgbClr val="FFFFFF"/>
    <a:srgbClr val="C9D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5" autoAdjust="0"/>
    <p:restoredTop sz="94660"/>
  </p:normalViewPr>
  <p:slideViewPr>
    <p:cSldViewPr snapToGrid="0">
      <p:cViewPr varScale="1">
        <p:scale>
          <a:sx n="104" d="100"/>
          <a:sy n="104" d="100"/>
        </p:scale>
        <p:origin x="9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6441E-C16F-4298-B1F4-742696C898DC}" type="datetimeFigureOut">
              <a:rPr lang="en-GB" smtClean="0"/>
              <a:t>22/04/2024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58C5A-6112-4281-999F-7304AB21D273}" type="slidenum">
              <a:rPr lang="en-GB" smtClean="0"/>
              <a:t>‹#›</a:t>
            </a:fld>
            <a:endParaRPr lang="en-GB"/>
          </a:p>
        </p:txBody>
      </p:sp>
    </p:spTree>
    <p:extLst>
      <p:ext uri="{BB962C8B-B14F-4D97-AF65-F5344CB8AC3E}">
        <p14:creationId xmlns:p14="http://schemas.microsoft.com/office/powerpoint/2010/main" val="4188015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eakdistrict.gov.uk/looking-after/projects-and-partnerships/mf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Pictures from P:\CDO\Learning and Discovery\Landscape images\Before and after</a:t>
            </a:r>
          </a:p>
        </p:txBody>
      </p:sp>
      <p:sp>
        <p:nvSpPr>
          <p:cNvPr id="4" name="Slide Number Placeholder 3"/>
          <p:cNvSpPr>
            <a:spLocks noGrp="1"/>
          </p:cNvSpPr>
          <p:nvPr>
            <p:ph type="sldNum" sz="quarter" idx="10"/>
          </p:nvPr>
        </p:nvSpPr>
        <p:spPr/>
        <p:txBody>
          <a:bodyPr/>
          <a:lstStyle/>
          <a:p>
            <a:fld id="{71058C5A-6112-4281-999F-7304AB21D273}" type="slidenum">
              <a:rPr lang="en-GB" smtClean="0"/>
              <a:t>7</a:t>
            </a:fld>
            <a:endParaRPr lang="en-GB"/>
          </a:p>
        </p:txBody>
      </p:sp>
    </p:spTree>
    <p:extLst>
      <p:ext uri="{BB962C8B-B14F-4D97-AF65-F5344CB8AC3E}">
        <p14:creationId xmlns:p14="http://schemas.microsoft.com/office/powerpoint/2010/main" val="79220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Pictures from P:\CDO\Learning and Discovery\Landscape images\Before and after</a:t>
            </a:r>
          </a:p>
        </p:txBody>
      </p:sp>
      <p:sp>
        <p:nvSpPr>
          <p:cNvPr id="4" name="Slide Number Placeholder 3"/>
          <p:cNvSpPr>
            <a:spLocks noGrp="1"/>
          </p:cNvSpPr>
          <p:nvPr>
            <p:ph type="sldNum" sz="quarter" idx="10"/>
          </p:nvPr>
        </p:nvSpPr>
        <p:spPr/>
        <p:txBody>
          <a:bodyPr/>
          <a:lstStyle/>
          <a:p>
            <a:fld id="{71058C5A-6112-4281-999F-7304AB21D273}" type="slidenum">
              <a:rPr lang="en-GB" smtClean="0"/>
              <a:t>8</a:t>
            </a:fld>
            <a:endParaRPr lang="en-GB"/>
          </a:p>
        </p:txBody>
      </p:sp>
    </p:spTree>
    <p:extLst>
      <p:ext uri="{BB962C8B-B14F-4D97-AF65-F5344CB8AC3E}">
        <p14:creationId xmlns:p14="http://schemas.microsoft.com/office/powerpoint/2010/main" val="164977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058C5A-6112-4281-999F-7304AB21D273}" type="slidenum">
              <a:rPr lang="en-GB" smtClean="0"/>
              <a:t>16</a:t>
            </a:fld>
            <a:endParaRPr lang="en-GB"/>
          </a:p>
        </p:txBody>
      </p:sp>
    </p:spTree>
    <p:extLst>
      <p:ext uri="{BB962C8B-B14F-4D97-AF65-F5344CB8AC3E}">
        <p14:creationId xmlns:p14="http://schemas.microsoft.com/office/powerpoint/2010/main" val="240543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Left image</a:t>
            </a:r>
            <a:r>
              <a:rPr lang="en-GB" baseline="0" dirty="0"/>
              <a:t> this slide and next: </a:t>
            </a:r>
            <a:r>
              <a:rPr lang="en-GB" dirty="0">
                <a:hlinkClick r:id="rId3"/>
              </a:rPr>
              <a:t>Moors for the Future: Peak District National Park</a:t>
            </a:r>
            <a:endParaRPr lang="en-GB" dirty="0"/>
          </a:p>
        </p:txBody>
      </p:sp>
      <p:sp>
        <p:nvSpPr>
          <p:cNvPr id="4" name="Slide Number Placeholder 3"/>
          <p:cNvSpPr>
            <a:spLocks noGrp="1"/>
          </p:cNvSpPr>
          <p:nvPr>
            <p:ph type="sldNum" sz="quarter" idx="10"/>
          </p:nvPr>
        </p:nvSpPr>
        <p:spPr/>
        <p:txBody>
          <a:bodyPr/>
          <a:lstStyle/>
          <a:p>
            <a:fld id="{71058C5A-6112-4281-999F-7304AB21D273}" type="slidenum">
              <a:rPr lang="en-GB" smtClean="0"/>
              <a:t>17</a:t>
            </a:fld>
            <a:endParaRPr lang="en-GB"/>
          </a:p>
        </p:txBody>
      </p:sp>
    </p:spTree>
    <p:extLst>
      <p:ext uri="{BB962C8B-B14F-4D97-AF65-F5344CB8AC3E}">
        <p14:creationId xmlns:p14="http://schemas.microsoft.com/office/powerpoint/2010/main" val="2129108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P:\CDO\Learning and Discovery\Alan's Photo's</a:t>
            </a:r>
          </a:p>
        </p:txBody>
      </p:sp>
      <p:sp>
        <p:nvSpPr>
          <p:cNvPr id="4" name="Slide Number Placeholder 3"/>
          <p:cNvSpPr>
            <a:spLocks noGrp="1"/>
          </p:cNvSpPr>
          <p:nvPr>
            <p:ph type="sldNum" sz="quarter" idx="10"/>
          </p:nvPr>
        </p:nvSpPr>
        <p:spPr/>
        <p:txBody>
          <a:bodyPr/>
          <a:lstStyle/>
          <a:p>
            <a:fld id="{71058C5A-6112-4281-999F-7304AB21D273}" type="slidenum">
              <a:rPr lang="en-GB" smtClean="0"/>
              <a:t>19</a:t>
            </a:fld>
            <a:endParaRPr lang="en-GB"/>
          </a:p>
        </p:txBody>
      </p:sp>
    </p:spTree>
    <p:extLst>
      <p:ext uri="{BB962C8B-B14F-4D97-AF65-F5344CB8AC3E}">
        <p14:creationId xmlns:p14="http://schemas.microsoft.com/office/powerpoint/2010/main" val="188136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615D3C4-0646-4923-88C4-4CA55EA3404E}" type="datetimeFigureOut">
              <a:rPr lang="en-GB" smtClean="0"/>
              <a:t>22/04/2024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325755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15D3C4-0646-4923-88C4-4CA55EA3404E}" type="datetimeFigureOut">
              <a:rPr lang="en-GB" smtClean="0"/>
              <a:t>22/04/2024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314135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15D3C4-0646-4923-88C4-4CA55EA3404E}" type="datetimeFigureOut">
              <a:rPr lang="en-GB" smtClean="0"/>
              <a:t>22/04/2024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58058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15D3C4-0646-4923-88C4-4CA55EA3404E}" type="datetimeFigureOut">
              <a:rPr lang="en-GB" smtClean="0"/>
              <a:t>22/04/2024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261888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15D3C4-0646-4923-88C4-4CA55EA3404E}" type="datetimeFigureOut">
              <a:rPr lang="en-GB" smtClean="0"/>
              <a:t>22/04/2024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160898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15D3C4-0646-4923-88C4-4CA55EA3404E}" type="datetimeFigureOut">
              <a:rPr lang="en-GB" smtClean="0"/>
              <a:t>22/04/2024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161973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15D3C4-0646-4923-88C4-4CA55EA3404E}" type="datetimeFigureOut">
              <a:rPr lang="en-GB" smtClean="0"/>
              <a:t>22/04/2024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171992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15D3C4-0646-4923-88C4-4CA55EA3404E}" type="datetimeFigureOut">
              <a:rPr lang="en-GB" smtClean="0"/>
              <a:t>22/04/2024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709802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5D3C4-0646-4923-88C4-4CA55EA3404E}" type="datetimeFigureOut">
              <a:rPr lang="en-GB" smtClean="0"/>
              <a:t>22/04/2024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46490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15D3C4-0646-4923-88C4-4CA55EA3404E}" type="datetimeFigureOut">
              <a:rPr lang="en-GB" smtClean="0"/>
              <a:t>22/04/2024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129263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15D3C4-0646-4923-88C4-4CA55EA3404E}" type="datetimeFigureOut">
              <a:rPr lang="en-GB" smtClean="0"/>
              <a:t>22/04/2024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E71407-0340-452A-991F-8224A21429BA}" type="slidenum">
              <a:rPr lang="en-GB" smtClean="0"/>
              <a:t>‹#›</a:t>
            </a:fld>
            <a:endParaRPr lang="en-GB"/>
          </a:p>
        </p:txBody>
      </p:sp>
    </p:spTree>
    <p:extLst>
      <p:ext uri="{BB962C8B-B14F-4D97-AF65-F5344CB8AC3E}">
        <p14:creationId xmlns:p14="http://schemas.microsoft.com/office/powerpoint/2010/main" val="247372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5D3C4-0646-4923-88C4-4CA55EA3404E}" type="datetimeFigureOut">
              <a:rPr lang="en-GB" smtClean="0"/>
              <a:t>22/04/2024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71407-0340-452A-991F-8224A21429BA}" type="slidenum">
              <a:rPr lang="en-GB" smtClean="0"/>
              <a:t>‹#›</a:t>
            </a:fld>
            <a:endParaRPr lang="en-GB"/>
          </a:p>
        </p:txBody>
      </p:sp>
    </p:spTree>
    <p:extLst>
      <p:ext uri="{BB962C8B-B14F-4D97-AF65-F5344CB8AC3E}">
        <p14:creationId xmlns:p14="http://schemas.microsoft.com/office/powerpoint/2010/main" val="2535196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oorsforthefuture.org.uk/get-involved/citizen-science-surveys-and-sightings2" TargetMode="External"/><Relationship Id="rId2" Type="http://schemas.openxmlformats.org/officeDocument/2006/relationships/hyperlink" Target="https://www.peakdistrict.gov.uk/looking-after/volunteering/ppcv/ppcv-individual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nc/2.0/" TargetMode="External"/><Relationship Id="rId2" Type="http://schemas.openxmlformats.org/officeDocument/2006/relationships/hyperlink" Target="https://creativecommons.org/licenses/by/2.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moorsforthefuture.org.uk/our-work/restoring-blanket-bog/working-with-water"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www.moorsforthefuture.org.uk/our-work/restoring-blanket-bog/repairing-bare-pea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427"/>
            <a:ext cx="12192000" cy="3215640"/>
          </a:xfrm>
          <a:prstGeom prst="rect">
            <a:avLst/>
          </a:prstGeom>
        </p:spPr>
      </p:pic>
      <p:sp>
        <p:nvSpPr>
          <p:cNvPr id="6" name="Title 5"/>
          <p:cNvSpPr>
            <a:spLocks noGrp="1"/>
          </p:cNvSpPr>
          <p:nvPr>
            <p:ph type="ctrTitle"/>
          </p:nvPr>
        </p:nvSpPr>
        <p:spPr>
          <a:xfrm>
            <a:off x="678730" y="3429000"/>
            <a:ext cx="10812544" cy="1633193"/>
          </a:xfrm>
        </p:spPr>
        <p:txBody>
          <a:bodyPr vert="horz" wrap="none" lIns="0" tIns="0" rIns="0" bIns="0" rtlCol="0" anchor="ctr" anchorCtr="0">
            <a:noAutofit/>
          </a:bodyPr>
          <a:lstStyle/>
          <a:p>
            <a:pPr algn="l"/>
            <a:r>
              <a:rPr lang="en-GB" b="1" dirty="0"/>
              <a:t>Peat in the Peak: </a:t>
            </a:r>
            <a:br>
              <a:rPr lang="en-GB" b="1" dirty="0"/>
            </a:br>
            <a:r>
              <a:rPr lang="en-GB" sz="4000" b="1" dirty="0">
                <a:solidFill>
                  <a:srgbClr val="7030A0"/>
                </a:solidFill>
              </a:rPr>
              <a:t>Restoring our Peatlands</a:t>
            </a:r>
            <a:endParaRPr lang="en-GB" sz="4000" b="1" baseline="30000" dirty="0">
              <a:solidFill>
                <a:srgbClr val="7030A0"/>
              </a:solidFill>
            </a:endParaRPr>
          </a:p>
        </p:txBody>
      </p:sp>
      <p:pic>
        <p:nvPicPr>
          <p:cNvPr id="11" name="Picture 10"/>
          <p:cNvPicPr>
            <a:picLocks noChangeAspect="1"/>
          </p:cNvPicPr>
          <p:nvPr/>
        </p:nvPicPr>
        <p:blipFill>
          <a:blip r:embed="rId3"/>
          <a:stretch>
            <a:fillRect/>
          </a:stretch>
        </p:blipFill>
        <p:spPr>
          <a:xfrm>
            <a:off x="9146404" y="278796"/>
            <a:ext cx="1478280" cy="929640"/>
          </a:xfrm>
          <a:prstGeom prst="rect">
            <a:avLst/>
          </a:prstGeom>
        </p:spPr>
      </p:pic>
      <p:pic>
        <p:nvPicPr>
          <p:cNvPr id="12" name="Picture 11"/>
          <p:cNvPicPr>
            <a:picLocks noChangeAspect="1"/>
          </p:cNvPicPr>
          <p:nvPr/>
        </p:nvPicPr>
        <p:blipFill>
          <a:blip r:embed="rId4"/>
          <a:stretch>
            <a:fillRect/>
          </a:stretch>
        </p:blipFill>
        <p:spPr>
          <a:xfrm>
            <a:off x="0" y="5440680"/>
            <a:ext cx="12192000" cy="1417320"/>
          </a:xfrm>
          <a:prstGeom prst="rect">
            <a:avLst/>
          </a:prstGeom>
        </p:spPr>
      </p:pic>
    </p:spTree>
    <p:extLst>
      <p:ext uri="{BB962C8B-B14F-4D97-AF65-F5344CB8AC3E}">
        <p14:creationId xmlns:p14="http://schemas.microsoft.com/office/powerpoint/2010/main" val="2436306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orthpennines.org.uk/wp-content/uploads/2020/03/Freshly-cut-Sphagnum-rich-brash.jpg">
            <a:extLst>
              <a:ext uri="{FF2B5EF4-FFF2-40B4-BE49-F238E27FC236}">
                <a16:creationId xmlns:a16="http://schemas.microsoft.com/office/drawing/2014/main" id="{D817A0D1-0C79-4DC5-992D-C3024E416C0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76215" y="898523"/>
            <a:ext cx="2861967" cy="214882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2. Heather brash</a:t>
            </a:r>
            <a:endParaRPr lang="en-US" sz="4320" b="1" dirty="0">
              <a:solidFill>
                <a:srgbClr val="77538E"/>
              </a:solidFill>
            </a:endParaRPr>
          </a:p>
        </p:txBody>
      </p:sp>
      <p:pic>
        <p:nvPicPr>
          <p:cNvPr id="9" name="Picture 8"/>
          <p:cNvPicPr>
            <a:picLocks noChangeAspect="1"/>
          </p:cNvPicPr>
          <p:nvPr/>
        </p:nvPicPr>
        <p:blipFill>
          <a:blip r:embed="rId3"/>
          <a:stretch>
            <a:fillRect/>
          </a:stretch>
        </p:blipFill>
        <p:spPr>
          <a:xfrm>
            <a:off x="0" y="5440680"/>
            <a:ext cx="12192000" cy="1417320"/>
          </a:xfrm>
          <a:prstGeom prst="rect">
            <a:avLst/>
          </a:prstGeom>
        </p:spPr>
      </p:pic>
      <p:sp>
        <p:nvSpPr>
          <p:cNvPr id="10" name="Content Placeholder 2"/>
          <p:cNvSpPr txBox="1">
            <a:spLocks/>
          </p:cNvSpPr>
          <p:nvPr/>
        </p:nvSpPr>
        <p:spPr>
          <a:xfrm>
            <a:off x="585377" y="1016290"/>
            <a:ext cx="5924604" cy="482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2600" dirty="0"/>
              <a:t>Heather brash = heather branches containing seeds are spread over the degraded peat</a:t>
            </a:r>
          </a:p>
          <a:p>
            <a:pPr marL="0" indent="0">
              <a:spcBef>
                <a:spcPts val="0"/>
              </a:spcBef>
              <a:buNone/>
            </a:pPr>
            <a:endParaRPr lang="en-GB" sz="2600" dirty="0"/>
          </a:p>
          <a:p>
            <a:pPr>
              <a:spcBef>
                <a:spcPts val="0"/>
              </a:spcBef>
            </a:pPr>
            <a:r>
              <a:rPr lang="en-GB" sz="2600" dirty="0"/>
              <a:t>It protects the peat and heather seeds from being washed away by water</a:t>
            </a:r>
          </a:p>
          <a:p>
            <a:pPr marL="0" indent="0">
              <a:spcBef>
                <a:spcPts val="0"/>
              </a:spcBef>
              <a:buNone/>
            </a:pPr>
            <a:endParaRPr lang="en-GB" sz="2600" dirty="0"/>
          </a:p>
          <a:p>
            <a:pPr>
              <a:spcBef>
                <a:spcPts val="0"/>
              </a:spcBef>
            </a:pPr>
            <a:r>
              <a:rPr lang="en-GB" sz="2600" dirty="0"/>
              <a:t>It allows new plants to grow and their roots help keep the peat in place</a:t>
            </a:r>
          </a:p>
          <a:p>
            <a:pPr marL="0" indent="0">
              <a:spcBef>
                <a:spcPts val="0"/>
              </a:spcBef>
              <a:buNone/>
            </a:pPr>
            <a:endParaRPr lang="en-GB" sz="2600" dirty="0"/>
          </a:p>
          <a:p>
            <a:pPr>
              <a:spcBef>
                <a:spcPts val="0"/>
              </a:spcBef>
            </a:pPr>
            <a:r>
              <a:rPr lang="en-US" sz="2600" dirty="0"/>
              <a:t>It is transported to the moor in large bags by helicopter</a:t>
            </a:r>
            <a:endParaRPr lang="en-GB" sz="2600" dirty="0"/>
          </a:p>
          <a:p>
            <a:pPr>
              <a:spcBef>
                <a:spcPts val="0"/>
              </a:spcBef>
            </a:pPr>
            <a:endParaRPr lang="en-GB" sz="3200"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5001" y="3203261"/>
            <a:ext cx="2966362" cy="2112760"/>
          </a:xfrm>
          <a:prstGeom prst="rect">
            <a:avLst/>
          </a:prstGeom>
        </p:spPr>
      </p:pic>
      <p:sp>
        <p:nvSpPr>
          <p:cNvPr id="7" name="TextBox 6"/>
          <p:cNvSpPr txBox="1"/>
          <p:nvPr/>
        </p:nvSpPr>
        <p:spPr>
          <a:xfrm>
            <a:off x="9397620" y="1016290"/>
            <a:ext cx="45719" cy="369332"/>
          </a:xfrm>
          <a:prstGeom prst="rect">
            <a:avLst/>
          </a:prstGeom>
          <a:noFill/>
        </p:spPr>
        <p:txBody>
          <a:bodyPr wrap="square" rtlCol="0">
            <a:spAutoFit/>
          </a:bodyPr>
          <a:lstStyle/>
          <a:p>
            <a:endParaRPr lang="en-GB" dirty="0"/>
          </a:p>
        </p:txBody>
      </p:sp>
      <p:sp>
        <p:nvSpPr>
          <p:cNvPr id="16" name="TextBox 15"/>
          <p:cNvSpPr txBox="1"/>
          <p:nvPr/>
        </p:nvSpPr>
        <p:spPr>
          <a:xfrm>
            <a:off x="9745442" y="4887108"/>
            <a:ext cx="1810111" cy="261610"/>
          </a:xfrm>
          <a:prstGeom prst="rect">
            <a:avLst/>
          </a:prstGeom>
          <a:noFill/>
        </p:spPr>
        <p:txBody>
          <a:bodyPr wrap="none" rtlCol="0">
            <a:spAutoFit/>
          </a:bodyPr>
          <a:lstStyle/>
          <a:p>
            <a:r>
              <a:rPr lang="en-GB" sz="1100" dirty="0">
                <a:solidFill>
                  <a:schemeClr val="bg1"/>
                </a:solidFill>
              </a:rPr>
              <a:t>Image: Moors for the Future</a:t>
            </a:r>
          </a:p>
        </p:txBody>
      </p:sp>
      <p:sp>
        <p:nvSpPr>
          <p:cNvPr id="17" name="TextBox 16"/>
          <p:cNvSpPr txBox="1"/>
          <p:nvPr/>
        </p:nvSpPr>
        <p:spPr>
          <a:xfrm>
            <a:off x="9397620" y="1016290"/>
            <a:ext cx="45719" cy="369332"/>
          </a:xfrm>
          <a:prstGeom prst="rect">
            <a:avLst/>
          </a:prstGeom>
          <a:noFill/>
        </p:spPr>
        <p:txBody>
          <a:bodyPr wrap="square" rtlCol="0">
            <a:spAutoFit/>
          </a:bodyPr>
          <a:lstStyle/>
          <a:p>
            <a:endParaRPr lang="en-GB" dirty="0"/>
          </a:p>
        </p:txBody>
      </p:sp>
      <p:sp>
        <p:nvSpPr>
          <p:cNvPr id="18" name="Rounded Rectangle 17"/>
          <p:cNvSpPr/>
          <p:nvPr/>
        </p:nvSpPr>
        <p:spPr>
          <a:xfrm rot="1293570">
            <a:off x="9009329" y="555383"/>
            <a:ext cx="3026908" cy="1537032"/>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rot="1278846">
            <a:off x="9023512" y="532528"/>
            <a:ext cx="2985313" cy="1569660"/>
          </a:xfrm>
          <a:prstGeom prst="rect">
            <a:avLst/>
          </a:prstGeom>
        </p:spPr>
        <p:txBody>
          <a:bodyPr wrap="square">
            <a:spAutoFit/>
          </a:bodyPr>
          <a:lstStyle/>
          <a:p>
            <a:pPr algn="ctr"/>
            <a:r>
              <a:rPr lang="en-GB" sz="2400" dirty="0"/>
              <a:t>Guess: How many bags of Heather Brash have ‘Moors for The Future’ spread?</a:t>
            </a:r>
          </a:p>
        </p:txBody>
      </p:sp>
      <p:sp>
        <p:nvSpPr>
          <p:cNvPr id="2" name="TextBox 1"/>
          <p:cNvSpPr txBox="1"/>
          <p:nvPr/>
        </p:nvSpPr>
        <p:spPr>
          <a:xfrm rot="838159">
            <a:off x="10074243" y="2677955"/>
            <a:ext cx="45719" cy="369332"/>
          </a:xfrm>
          <a:prstGeom prst="rect">
            <a:avLst/>
          </a:prstGeom>
          <a:noFill/>
        </p:spPr>
        <p:txBody>
          <a:bodyPr wrap="square" rtlCol="0">
            <a:spAutoFit/>
          </a:bodyPr>
          <a:lstStyle/>
          <a:p>
            <a:endParaRPr lang="en-GB" dirty="0"/>
          </a:p>
        </p:txBody>
      </p:sp>
      <p:sp>
        <p:nvSpPr>
          <p:cNvPr id="13" name="TextBox 12"/>
          <p:cNvSpPr txBox="1"/>
          <p:nvPr/>
        </p:nvSpPr>
        <p:spPr>
          <a:xfrm rot="838159">
            <a:off x="9854423" y="2405000"/>
            <a:ext cx="45719" cy="369332"/>
          </a:xfrm>
          <a:prstGeom prst="rect">
            <a:avLst/>
          </a:prstGeom>
          <a:noFill/>
        </p:spPr>
        <p:txBody>
          <a:bodyPr wrap="square" rtlCol="0">
            <a:spAutoFit/>
          </a:bodyPr>
          <a:lstStyle/>
          <a:p>
            <a:endParaRPr lang="en-GB" dirty="0"/>
          </a:p>
        </p:txBody>
      </p:sp>
      <p:sp>
        <p:nvSpPr>
          <p:cNvPr id="14" name="Rounded Rectangle 13"/>
          <p:cNvSpPr/>
          <p:nvPr/>
        </p:nvSpPr>
        <p:spPr>
          <a:xfrm rot="806231">
            <a:off x="10073998" y="2316591"/>
            <a:ext cx="1749062" cy="661763"/>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rot="824305">
            <a:off x="9470074" y="2343950"/>
            <a:ext cx="2985313" cy="584775"/>
          </a:xfrm>
          <a:prstGeom prst="rect">
            <a:avLst/>
          </a:prstGeom>
        </p:spPr>
        <p:txBody>
          <a:bodyPr wrap="square">
            <a:spAutoFit/>
          </a:bodyPr>
          <a:lstStyle/>
          <a:p>
            <a:pPr algn="ctr"/>
            <a:r>
              <a:rPr lang="en-GB" sz="3200" dirty="0"/>
              <a:t>11,000!</a:t>
            </a:r>
          </a:p>
        </p:txBody>
      </p:sp>
    </p:spTree>
    <p:extLst>
      <p:ext uri="{BB962C8B-B14F-4D97-AF65-F5344CB8AC3E}">
        <p14:creationId xmlns:p14="http://schemas.microsoft.com/office/powerpoint/2010/main" val="319992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434DC56-8378-4D18-84F8-CC0CFA456AEA}"/>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681593">
            <a:off x="4113249" y="8849"/>
            <a:ext cx="1323354" cy="1748883"/>
          </a:xfrm>
          <a:prstGeom prst="rect">
            <a:avLst/>
          </a:prstGeom>
        </p:spPr>
      </p:pic>
      <p:sp>
        <p:nvSpPr>
          <p:cNvPr id="8" name="Title 1"/>
          <p:cNvSpPr>
            <a:spLocks noGrp="1"/>
          </p:cNvSpPr>
          <p:nvPr>
            <p:ph type="title"/>
          </p:nvPr>
        </p:nvSpPr>
        <p:spPr>
          <a:xfrm>
            <a:off x="843501" y="52147"/>
            <a:ext cx="9875520" cy="1309631"/>
          </a:xfrm>
        </p:spPr>
        <p:txBody>
          <a:bodyPr>
            <a:noAutofit/>
          </a:bodyPr>
          <a:lstStyle/>
          <a:p>
            <a:pPr algn="l"/>
            <a:r>
              <a:rPr lang="en-GB" sz="4320" b="1" dirty="0">
                <a:solidFill>
                  <a:srgbClr val="77538E"/>
                </a:solidFill>
              </a:rPr>
              <a:t>3. SuperMoss!</a:t>
            </a:r>
            <a:endParaRPr lang="en-US" sz="4320" b="1" dirty="0">
              <a:solidFill>
                <a:srgbClr val="77538E"/>
              </a:solidFill>
            </a:endParaRPr>
          </a:p>
        </p:txBody>
      </p:sp>
      <p:pic>
        <p:nvPicPr>
          <p:cNvPr id="9" name="Picture 8"/>
          <p:cNvPicPr>
            <a:picLocks noChangeAspect="1"/>
          </p:cNvPicPr>
          <p:nvPr/>
        </p:nvPicPr>
        <p:blipFill>
          <a:blip r:embed="rId3"/>
          <a:stretch>
            <a:fillRect/>
          </a:stretch>
        </p:blipFill>
        <p:spPr>
          <a:xfrm>
            <a:off x="0" y="5440680"/>
            <a:ext cx="12192000" cy="141732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9765" y="415329"/>
            <a:ext cx="3081762" cy="4620333"/>
          </a:xfrm>
          <a:prstGeom prst="rect">
            <a:avLst/>
          </a:prstGeom>
        </p:spPr>
      </p:pic>
      <p:sp>
        <p:nvSpPr>
          <p:cNvPr id="15" name="Content Placeholder 2"/>
          <p:cNvSpPr txBox="1">
            <a:spLocks/>
          </p:cNvSpPr>
          <p:nvPr/>
        </p:nvSpPr>
        <p:spPr>
          <a:xfrm>
            <a:off x="766159" y="1867479"/>
            <a:ext cx="5252499" cy="9104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dirty="0"/>
              <a:t>Once the vegetation is developing </a:t>
            </a:r>
            <a:r>
              <a:rPr lang="en-GB" b="1" dirty="0"/>
              <a:t>sphagnum moss </a:t>
            </a:r>
            <a:r>
              <a:rPr lang="en-GB" dirty="0"/>
              <a:t>is planted</a:t>
            </a:r>
          </a:p>
          <a:p>
            <a:pPr marL="457200" lvl="1" indent="0">
              <a:spcBef>
                <a:spcPts val="0"/>
              </a:spcBef>
              <a:buFont typeface="Arial" panose="020B0604020202020204" pitchFamily="34" charset="0"/>
              <a:buNone/>
            </a:pPr>
            <a:endParaRPr lang="en-GB" sz="2800" dirty="0"/>
          </a:p>
          <a:p>
            <a:pPr>
              <a:spcBef>
                <a:spcPts val="0"/>
              </a:spcBef>
            </a:pPr>
            <a:endParaRPr lang="en-GB" sz="3200" dirty="0"/>
          </a:p>
        </p:txBody>
      </p:sp>
      <p:sp>
        <p:nvSpPr>
          <p:cNvPr id="16" name="TextBox 15"/>
          <p:cNvSpPr txBox="1"/>
          <p:nvPr/>
        </p:nvSpPr>
        <p:spPr>
          <a:xfrm>
            <a:off x="1664539" y="3508948"/>
            <a:ext cx="89947" cy="369332"/>
          </a:xfrm>
          <a:prstGeom prst="rect">
            <a:avLst/>
          </a:prstGeom>
          <a:noFill/>
        </p:spPr>
        <p:txBody>
          <a:bodyPr wrap="square" rtlCol="0">
            <a:spAutoFit/>
          </a:bodyPr>
          <a:lstStyle/>
          <a:p>
            <a:endParaRPr lang="en-GB" dirty="0"/>
          </a:p>
        </p:txBody>
      </p:sp>
      <p:sp>
        <p:nvSpPr>
          <p:cNvPr id="17" name="Rounded Rectangle 16"/>
          <p:cNvSpPr/>
          <p:nvPr/>
        </p:nvSpPr>
        <p:spPr>
          <a:xfrm>
            <a:off x="874608" y="3003247"/>
            <a:ext cx="6062544" cy="927533"/>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874608" y="2976673"/>
            <a:ext cx="6062544" cy="954107"/>
          </a:xfrm>
          <a:prstGeom prst="rect">
            <a:avLst/>
          </a:prstGeom>
        </p:spPr>
        <p:txBody>
          <a:bodyPr wrap="square">
            <a:spAutoFit/>
          </a:bodyPr>
          <a:lstStyle/>
          <a:p>
            <a:pPr algn="ctr"/>
            <a:r>
              <a:rPr lang="en-GB" sz="2800" dirty="0"/>
              <a:t>Guess: Sphagnum can hold </a:t>
            </a:r>
            <a:r>
              <a:rPr lang="en-GB" sz="2800" dirty="0">
                <a:solidFill>
                  <a:srgbClr val="FF0000"/>
                </a:solidFill>
              </a:rPr>
              <a:t>??</a:t>
            </a:r>
            <a:r>
              <a:rPr lang="en-GB" sz="2800" dirty="0"/>
              <a:t> times its’ own weight in water?</a:t>
            </a:r>
          </a:p>
        </p:txBody>
      </p:sp>
      <p:sp>
        <p:nvSpPr>
          <p:cNvPr id="10" name="TextBox 9"/>
          <p:cNvSpPr txBox="1"/>
          <p:nvPr/>
        </p:nvSpPr>
        <p:spPr>
          <a:xfrm>
            <a:off x="10322897" y="4774052"/>
            <a:ext cx="1810111" cy="261610"/>
          </a:xfrm>
          <a:prstGeom prst="rect">
            <a:avLst/>
          </a:prstGeom>
          <a:noFill/>
        </p:spPr>
        <p:txBody>
          <a:bodyPr wrap="none" rtlCol="0">
            <a:spAutoFit/>
          </a:bodyPr>
          <a:lstStyle/>
          <a:p>
            <a:r>
              <a:rPr lang="en-GB" sz="1100" dirty="0">
                <a:solidFill>
                  <a:schemeClr val="bg1"/>
                </a:solidFill>
              </a:rPr>
              <a:t>Image: Moors for the Future</a:t>
            </a:r>
          </a:p>
        </p:txBody>
      </p:sp>
      <p:pic>
        <p:nvPicPr>
          <p:cNvPr id="3074" name="Picture 2" descr="Sphagnum plug plant"/>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421018" y="3612413"/>
            <a:ext cx="2896548" cy="18282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539616" y="5223314"/>
            <a:ext cx="1810111" cy="261610"/>
          </a:xfrm>
          <a:prstGeom prst="rect">
            <a:avLst/>
          </a:prstGeom>
          <a:noFill/>
        </p:spPr>
        <p:txBody>
          <a:bodyPr wrap="none" rtlCol="0">
            <a:spAutoFit/>
          </a:bodyPr>
          <a:lstStyle/>
          <a:p>
            <a:r>
              <a:rPr lang="en-GB" sz="1100" dirty="0">
                <a:solidFill>
                  <a:schemeClr val="bg1"/>
                </a:solidFill>
              </a:rPr>
              <a:t>Image: Moors for the Future</a:t>
            </a:r>
          </a:p>
        </p:txBody>
      </p:sp>
      <p:sp>
        <p:nvSpPr>
          <p:cNvPr id="13" name="TextBox 12">
            <a:extLst>
              <a:ext uri="{FF2B5EF4-FFF2-40B4-BE49-F238E27FC236}">
                <a16:creationId xmlns:a16="http://schemas.microsoft.com/office/drawing/2014/main" id="{C64092C9-C273-4697-BABF-2FA90F7CAF8A}"/>
              </a:ext>
            </a:extLst>
          </p:cNvPr>
          <p:cNvSpPr txBox="1"/>
          <p:nvPr/>
        </p:nvSpPr>
        <p:spPr>
          <a:xfrm>
            <a:off x="1486000" y="4637341"/>
            <a:ext cx="89947" cy="369332"/>
          </a:xfrm>
          <a:prstGeom prst="rect">
            <a:avLst/>
          </a:prstGeom>
          <a:noFill/>
        </p:spPr>
        <p:txBody>
          <a:bodyPr wrap="square" rtlCol="0">
            <a:spAutoFit/>
          </a:bodyPr>
          <a:lstStyle/>
          <a:p>
            <a:endParaRPr lang="en-GB" dirty="0"/>
          </a:p>
        </p:txBody>
      </p:sp>
      <p:sp>
        <p:nvSpPr>
          <p:cNvPr id="14" name="Rounded Rectangle 12">
            <a:extLst>
              <a:ext uri="{FF2B5EF4-FFF2-40B4-BE49-F238E27FC236}">
                <a16:creationId xmlns:a16="http://schemas.microsoft.com/office/drawing/2014/main" id="{2E177FD2-459A-4046-BD0B-E6740D1AB472}"/>
              </a:ext>
            </a:extLst>
          </p:cNvPr>
          <p:cNvSpPr/>
          <p:nvPr/>
        </p:nvSpPr>
        <p:spPr>
          <a:xfrm>
            <a:off x="766159" y="4131403"/>
            <a:ext cx="6158078" cy="865978"/>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C535BBA-B913-40DC-83EB-D3D4F75FA1B3}"/>
              </a:ext>
            </a:extLst>
          </p:cNvPr>
          <p:cNvSpPr/>
          <p:nvPr/>
        </p:nvSpPr>
        <p:spPr>
          <a:xfrm>
            <a:off x="683539" y="4118116"/>
            <a:ext cx="6253613" cy="892552"/>
          </a:xfrm>
          <a:prstGeom prst="rect">
            <a:avLst/>
          </a:prstGeom>
        </p:spPr>
        <p:txBody>
          <a:bodyPr wrap="square">
            <a:spAutoFit/>
          </a:bodyPr>
          <a:lstStyle/>
          <a:p>
            <a:pPr algn="ctr"/>
            <a:r>
              <a:rPr lang="en-GB" sz="2800" b="1" dirty="0"/>
              <a:t>Up to 20 times! </a:t>
            </a:r>
          </a:p>
          <a:p>
            <a:pPr algn="ctr"/>
            <a:r>
              <a:rPr lang="en-GB" sz="2400" dirty="0"/>
              <a:t>Could you absorb 20 watery versions of yourself?</a:t>
            </a:r>
          </a:p>
        </p:txBody>
      </p:sp>
    </p:spTree>
    <p:extLst>
      <p:ext uri="{BB962C8B-B14F-4D97-AF65-F5344CB8AC3E}">
        <p14:creationId xmlns:p14="http://schemas.microsoft.com/office/powerpoint/2010/main" val="424848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30CCEE5-8653-4BE2-A3D4-6D7B14A369BC}"/>
              </a:ext>
            </a:extLst>
          </p:cNvPr>
          <p:cNvPicPr/>
          <p:nvPr/>
        </p:nvPicPr>
        <p:blipFill>
          <a:blip r:embed="rId2" cstate="print">
            <a:extLst>
              <a:ext uri="{28A0092B-C50C-407E-A947-70E740481C1C}">
                <a14:useLocalDpi xmlns:a14="http://schemas.microsoft.com/office/drawing/2010/main" val="0"/>
              </a:ext>
            </a:extLst>
          </a:blip>
          <a:stretch>
            <a:fillRect/>
          </a:stretch>
        </p:blipFill>
        <p:spPr>
          <a:xfrm rot="20681593">
            <a:off x="4174212" y="-19476"/>
            <a:ext cx="1248332" cy="1748883"/>
          </a:xfrm>
          <a:prstGeom prst="rect">
            <a:avLst/>
          </a:prstGeom>
        </p:spPr>
      </p:pic>
      <p:sp>
        <p:nvSpPr>
          <p:cNvPr id="8" name="Title 1"/>
          <p:cNvSpPr>
            <a:spLocks noGrp="1"/>
          </p:cNvSpPr>
          <p:nvPr>
            <p:ph type="title"/>
          </p:nvPr>
        </p:nvSpPr>
        <p:spPr>
          <a:xfrm>
            <a:off x="1158240" y="258347"/>
            <a:ext cx="9875520" cy="1103442"/>
          </a:xfrm>
        </p:spPr>
        <p:txBody>
          <a:bodyPr>
            <a:noAutofit/>
          </a:bodyPr>
          <a:lstStyle/>
          <a:p>
            <a:pPr algn="l"/>
            <a:r>
              <a:rPr lang="en-GB" sz="4320" b="1" dirty="0">
                <a:solidFill>
                  <a:srgbClr val="77538E"/>
                </a:solidFill>
              </a:rPr>
              <a:t>3. SuperMoss</a:t>
            </a:r>
            <a:endParaRPr lang="en-US" sz="4320" b="1" dirty="0">
              <a:solidFill>
                <a:srgbClr val="77538E"/>
              </a:solidFill>
            </a:endParaRPr>
          </a:p>
        </p:txBody>
      </p:sp>
      <p:pic>
        <p:nvPicPr>
          <p:cNvPr id="9" name="Picture 8"/>
          <p:cNvPicPr>
            <a:picLocks noChangeAspect="1"/>
          </p:cNvPicPr>
          <p:nvPr/>
        </p:nvPicPr>
        <p:blipFill>
          <a:blip r:embed="rId3"/>
          <a:stretch>
            <a:fillRect/>
          </a:stretch>
        </p:blipFill>
        <p:spPr>
          <a:xfrm>
            <a:off x="0" y="5440680"/>
            <a:ext cx="12192000" cy="1417320"/>
          </a:xfrm>
          <a:prstGeom prst="rect">
            <a:avLst/>
          </a:prstGeom>
        </p:spPr>
      </p:pic>
      <p:sp>
        <p:nvSpPr>
          <p:cNvPr id="12" name="TextBox 11"/>
          <p:cNvSpPr txBox="1"/>
          <p:nvPr/>
        </p:nvSpPr>
        <p:spPr>
          <a:xfrm>
            <a:off x="1593400" y="3586471"/>
            <a:ext cx="89947" cy="369332"/>
          </a:xfrm>
          <a:prstGeom prst="rect">
            <a:avLst/>
          </a:prstGeom>
          <a:noFill/>
        </p:spPr>
        <p:txBody>
          <a:bodyPr wrap="square" rtlCol="0">
            <a:spAutoFit/>
          </a:bodyPr>
          <a:lstStyle/>
          <a:p>
            <a:endParaRPr lang="en-GB" dirty="0"/>
          </a:p>
        </p:txBody>
      </p:sp>
      <p:sp>
        <p:nvSpPr>
          <p:cNvPr id="15" name="Content Placeholder 2"/>
          <p:cNvSpPr txBox="1">
            <a:spLocks/>
          </p:cNvSpPr>
          <p:nvPr/>
        </p:nvSpPr>
        <p:spPr>
          <a:xfrm>
            <a:off x="899389" y="1932413"/>
            <a:ext cx="6132246" cy="32737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t>Sphagnum can grow across the peatland like a huge spongey blanket! </a:t>
            </a:r>
          </a:p>
          <a:p>
            <a:pPr marL="0" indent="0">
              <a:spcBef>
                <a:spcPts val="0"/>
              </a:spcBef>
              <a:buFont typeface="Arial" panose="020B0604020202020204" pitchFamily="34" charset="0"/>
              <a:buNone/>
            </a:pPr>
            <a:endParaRPr lang="en-US" sz="2400" dirty="0"/>
          </a:p>
          <a:p>
            <a:pPr marL="0" indent="0">
              <a:spcBef>
                <a:spcPts val="0"/>
              </a:spcBef>
              <a:buFont typeface="Arial" panose="020B0604020202020204" pitchFamily="34" charset="0"/>
              <a:buNone/>
            </a:pPr>
            <a:r>
              <a:rPr lang="en-US" sz="2400" dirty="0"/>
              <a:t>It absorbs and holds so much water that it keeps the whole area waterlogged. </a:t>
            </a:r>
          </a:p>
          <a:p>
            <a:pPr marL="0" indent="0">
              <a:spcBef>
                <a:spcPts val="0"/>
              </a:spcBef>
              <a:buFont typeface="Arial" panose="020B0604020202020204" pitchFamily="34" charset="0"/>
              <a:buNone/>
            </a:pPr>
            <a:endParaRPr lang="en-US" sz="2400" dirty="0"/>
          </a:p>
          <a:p>
            <a:pPr marL="0" indent="0">
              <a:spcBef>
                <a:spcPts val="0"/>
              </a:spcBef>
              <a:buFont typeface="Arial" panose="020B0604020202020204" pitchFamily="34" charset="0"/>
              <a:buNone/>
            </a:pPr>
            <a:r>
              <a:rPr lang="en-US" sz="2400" dirty="0"/>
              <a:t>Spongey sphagnum moss on high ground means less water washing down into rivers during times of high rainfall. </a:t>
            </a:r>
            <a:endParaRPr lang="en-GB" dirty="0"/>
          </a:p>
          <a:p>
            <a:pPr marL="457200" lvl="1" indent="0">
              <a:spcBef>
                <a:spcPts val="0"/>
              </a:spcBef>
              <a:buFont typeface="Arial" panose="020B0604020202020204" pitchFamily="34" charset="0"/>
              <a:buNone/>
            </a:pPr>
            <a:endParaRPr lang="en-GB" sz="2800" dirty="0"/>
          </a:p>
          <a:p>
            <a:pPr>
              <a:spcBef>
                <a:spcPts val="0"/>
              </a:spcBef>
            </a:pPr>
            <a:endParaRPr lang="en-GB" sz="3200" dirty="0"/>
          </a:p>
        </p:txBody>
      </p:sp>
      <p:sp>
        <p:nvSpPr>
          <p:cNvPr id="16" name="TextBox 15"/>
          <p:cNvSpPr txBox="1"/>
          <p:nvPr/>
        </p:nvSpPr>
        <p:spPr>
          <a:xfrm>
            <a:off x="1724173" y="2528489"/>
            <a:ext cx="89947" cy="369332"/>
          </a:xfrm>
          <a:prstGeom prst="rect">
            <a:avLst/>
          </a:prstGeom>
          <a:noFill/>
        </p:spPr>
        <p:txBody>
          <a:bodyPr wrap="square" rtlCol="0">
            <a:spAutoFit/>
          </a:bodyPr>
          <a:lstStyle/>
          <a:p>
            <a:endParaRPr lang="en-GB" dirty="0"/>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9765" y="415329"/>
            <a:ext cx="3081762" cy="4620333"/>
          </a:xfrm>
          <a:prstGeom prst="rect">
            <a:avLst/>
          </a:prstGeom>
        </p:spPr>
      </p:pic>
      <p:sp>
        <p:nvSpPr>
          <p:cNvPr id="20" name="TextBox 19"/>
          <p:cNvSpPr txBox="1"/>
          <p:nvPr/>
        </p:nvSpPr>
        <p:spPr>
          <a:xfrm>
            <a:off x="10322897" y="4774052"/>
            <a:ext cx="1810111" cy="261610"/>
          </a:xfrm>
          <a:prstGeom prst="rect">
            <a:avLst/>
          </a:prstGeom>
          <a:noFill/>
        </p:spPr>
        <p:txBody>
          <a:bodyPr wrap="none" rtlCol="0">
            <a:spAutoFit/>
          </a:bodyPr>
          <a:lstStyle/>
          <a:p>
            <a:r>
              <a:rPr lang="en-GB" sz="1100" dirty="0">
                <a:solidFill>
                  <a:schemeClr val="bg1"/>
                </a:solidFill>
              </a:rPr>
              <a:t>Image: Moors for the Future</a:t>
            </a:r>
          </a:p>
        </p:txBody>
      </p:sp>
      <p:pic>
        <p:nvPicPr>
          <p:cNvPr id="21" name="Picture 2" descr="Sphagnum plug plant"/>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421018" y="3612413"/>
            <a:ext cx="2896548" cy="182826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8539616" y="5223314"/>
            <a:ext cx="1810111" cy="261610"/>
          </a:xfrm>
          <a:prstGeom prst="rect">
            <a:avLst/>
          </a:prstGeom>
          <a:noFill/>
        </p:spPr>
        <p:txBody>
          <a:bodyPr wrap="none" rtlCol="0">
            <a:spAutoFit/>
          </a:bodyPr>
          <a:lstStyle/>
          <a:p>
            <a:r>
              <a:rPr lang="en-GB" sz="1100" dirty="0">
                <a:solidFill>
                  <a:schemeClr val="bg1"/>
                </a:solidFill>
              </a:rPr>
              <a:t>Image: Moors for the Future</a:t>
            </a:r>
          </a:p>
        </p:txBody>
      </p:sp>
    </p:spTree>
    <p:extLst>
      <p:ext uri="{BB962C8B-B14F-4D97-AF65-F5344CB8AC3E}">
        <p14:creationId xmlns:p14="http://schemas.microsoft.com/office/powerpoint/2010/main" val="870343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BFDBE7E-CB87-45FE-B71F-363B83067F63}"/>
              </a:ext>
            </a:extLst>
          </p:cNvPr>
          <p:cNvSpPr/>
          <p:nvPr/>
        </p:nvSpPr>
        <p:spPr>
          <a:xfrm>
            <a:off x="568411" y="4257719"/>
            <a:ext cx="2620597" cy="1323439"/>
          </a:xfrm>
          <a:prstGeom prst="roundRect">
            <a:avLst/>
          </a:prstGeom>
          <a:solidFill>
            <a:srgbClr val="E6E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74142" y="1102860"/>
            <a:ext cx="2730916" cy="2696142"/>
          </a:xfrm>
        </p:spPr>
        <p:txBody>
          <a:bodyPr>
            <a:noAutofit/>
          </a:bodyPr>
          <a:lstStyle/>
          <a:p>
            <a:pPr>
              <a:spcBef>
                <a:spcPts val="0"/>
              </a:spcBef>
            </a:pPr>
            <a:r>
              <a:rPr lang="en-GB" sz="2000" dirty="0"/>
              <a:t>New, harder surfaces are added to pathways to encourage visitors to use them. </a:t>
            </a:r>
          </a:p>
          <a:p>
            <a:pPr marL="0" indent="0">
              <a:spcBef>
                <a:spcPts val="0"/>
              </a:spcBef>
              <a:buNone/>
            </a:pPr>
            <a:endParaRPr lang="en-GB" sz="2000" dirty="0"/>
          </a:p>
          <a:p>
            <a:pPr>
              <a:spcBef>
                <a:spcPts val="0"/>
              </a:spcBef>
            </a:pPr>
            <a:r>
              <a:rPr lang="en-GB" sz="2000" dirty="0"/>
              <a:t>This reduces erosion caused by the many visitors who walk in the Peak District each year.</a:t>
            </a:r>
          </a:p>
          <a:p>
            <a:pPr marL="0" indent="0">
              <a:spcBef>
                <a:spcPts val="0"/>
              </a:spcBef>
              <a:buNone/>
            </a:pPr>
            <a:endParaRPr lang="en-GB" dirty="0"/>
          </a:p>
        </p:txBody>
      </p:sp>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4. Resurfacing paths</a:t>
            </a:r>
            <a:endParaRPr lang="en-US" sz="4320" b="1" dirty="0">
              <a:solidFill>
                <a:srgbClr val="77538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99327" y="1263116"/>
            <a:ext cx="8769103" cy="4119589"/>
          </a:xfrm>
          <a:prstGeom prst="rect">
            <a:avLst/>
          </a:prstGeom>
        </p:spPr>
      </p:pic>
      <p:sp>
        <p:nvSpPr>
          <p:cNvPr id="11" name="TextBox 10"/>
          <p:cNvSpPr txBox="1"/>
          <p:nvPr/>
        </p:nvSpPr>
        <p:spPr>
          <a:xfrm>
            <a:off x="7367635" y="6491277"/>
            <a:ext cx="1875835" cy="261610"/>
          </a:xfrm>
          <a:prstGeom prst="rect">
            <a:avLst/>
          </a:prstGeom>
          <a:noFill/>
        </p:spPr>
        <p:txBody>
          <a:bodyPr wrap="none" rtlCol="0">
            <a:spAutoFit/>
          </a:bodyPr>
          <a:lstStyle/>
          <a:p>
            <a:r>
              <a:rPr lang="en-GB" sz="1100" dirty="0">
                <a:solidFill>
                  <a:schemeClr val="bg1"/>
                </a:solidFill>
              </a:rPr>
              <a:t>Images: Mend our Mountains</a:t>
            </a:r>
          </a:p>
        </p:txBody>
      </p:sp>
      <p:sp>
        <p:nvSpPr>
          <p:cNvPr id="4" name="TextBox 3">
            <a:extLst>
              <a:ext uri="{FF2B5EF4-FFF2-40B4-BE49-F238E27FC236}">
                <a16:creationId xmlns:a16="http://schemas.microsoft.com/office/drawing/2014/main" id="{50A0FA41-09EB-4C86-BE5C-83FEC13B6A52}"/>
              </a:ext>
            </a:extLst>
          </p:cNvPr>
          <p:cNvSpPr txBox="1"/>
          <p:nvPr/>
        </p:nvSpPr>
        <p:spPr>
          <a:xfrm>
            <a:off x="678730" y="4271445"/>
            <a:ext cx="2620597" cy="1323439"/>
          </a:xfrm>
          <a:prstGeom prst="rect">
            <a:avLst/>
          </a:prstGeom>
          <a:noFill/>
        </p:spPr>
        <p:txBody>
          <a:bodyPr wrap="square" rtlCol="0">
            <a:spAutoFit/>
          </a:bodyPr>
          <a:lstStyle/>
          <a:p>
            <a:r>
              <a:rPr lang="en-US" sz="2000" dirty="0"/>
              <a:t>Can you guess how many people visit the Peak District National Park every year?</a:t>
            </a:r>
            <a:endParaRPr lang="en-GB" sz="2000" dirty="0"/>
          </a:p>
        </p:txBody>
      </p:sp>
      <p:pic>
        <p:nvPicPr>
          <p:cNvPr id="9" name="Picture 8">
            <a:extLst>
              <a:ext uri="{FF2B5EF4-FFF2-40B4-BE49-F238E27FC236}">
                <a16:creationId xmlns:a16="http://schemas.microsoft.com/office/drawing/2014/main" id="{AD8D62D6-14B8-49DA-BE2B-20295A2274F8}"/>
              </a:ext>
            </a:extLst>
          </p:cNvPr>
          <p:cNvPicPr>
            <a:picLocks noChangeAspect="1"/>
          </p:cNvPicPr>
          <p:nvPr/>
        </p:nvPicPr>
        <p:blipFill>
          <a:blip r:embed="rId3"/>
          <a:stretch>
            <a:fillRect/>
          </a:stretch>
        </p:blipFill>
        <p:spPr>
          <a:xfrm>
            <a:off x="0" y="5755140"/>
            <a:ext cx="12192000" cy="1309630"/>
          </a:xfrm>
          <a:prstGeom prst="rect">
            <a:avLst/>
          </a:prstGeom>
        </p:spPr>
      </p:pic>
      <p:sp>
        <p:nvSpPr>
          <p:cNvPr id="12" name="Rectangle: Rounded Corners 11">
            <a:extLst>
              <a:ext uri="{FF2B5EF4-FFF2-40B4-BE49-F238E27FC236}">
                <a16:creationId xmlns:a16="http://schemas.microsoft.com/office/drawing/2014/main" id="{457B45FA-0C85-4447-B10C-E6828EAD08BF}"/>
              </a:ext>
            </a:extLst>
          </p:cNvPr>
          <p:cNvSpPr/>
          <p:nvPr/>
        </p:nvSpPr>
        <p:spPr>
          <a:xfrm>
            <a:off x="2428530" y="5425387"/>
            <a:ext cx="6725394" cy="369333"/>
          </a:xfrm>
          <a:prstGeom prst="roundRect">
            <a:avLst/>
          </a:prstGeom>
          <a:solidFill>
            <a:srgbClr val="E6E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4696C72-8B67-4BBB-A855-0FF5FB8D544C}"/>
              </a:ext>
            </a:extLst>
          </p:cNvPr>
          <p:cNvSpPr txBox="1"/>
          <p:nvPr/>
        </p:nvSpPr>
        <p:spPr>
          <a:xfrm>
            <a:off x="2428530" y="5382607"/>
            <a:ext cx="6725394" cy="461665"/>
          </a:xfrm>
          <a:prstGeom prst="rect">
            <a:avLst/>
          </a:prstGeom>
          <a:noFill/>
        </p:spPr>
        <p:txBody>
          <a:bodyPr wrap="square" rtlCol="0">
            <a:spAutoFit/>
          </a:bodyPr>
          <a:lstStyle/>
          <a:p>
            <a:r>
              <a:rPr lang="en-US" sz="2400" b="1" dirty="0"/>
              <a:t>13.25 million visitors to the Peak District each year!</a:t>
            </a:r>
            <a:endParaRPr lang="en-GB" sz="2400" b="1" dirty="0"/>
          </a:p>
        </p:txBody>
      </p:sp>
    </p:spTree>
    <p:extLst>
      <p:ext uri="{BB962C8B-B14F-4D97-AF65-F5344CB8AC3E}">
        <p14:creationId xmlns:p14="http://schemas.microsoft.com/office/powerpoint/2010/main" val="246996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FE9C5A24-341F-4E6C-85F7-F799249B278B}"/>
              </a:ext>
            </a:extLst>
          </p:cNvPr>
          <p:cNvSpPr/>
          <p:nvPr/>
        </p:nvSpPr>
        <p:spPr>
          <a:xfrm>
            <a:off x="575035" y="860132"/>
            <a:ext cx="3072867" cy="1380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2B1BDBA6-0EEA-4194-90E8-005D3210F2CB}"/>
              </a:ext>
            </a:extLst>
          </p:cNvPr>
          <p:cNvSpPr/>
          <p:nvPr/>
        </p:nvSpPr>
        <p:spPr>
          <a:xfrm>
            <a:off x="430208" y="3050251"/>
            <a:ext cx="3304125" cy="1015663"/>
          </a:xfrm>
          <a:prstGeom prst="roundRect">
            <a:avLst/>
          </a:prstGeom>
          <a:solidFill>
            <a:srgbClr val="E6E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C47A6123-C0BC-4F28-80AD-85DBEC2BBB05}"/>
              </a:ext>
            </a:extLst>
          </p:cNvPr>
          <p:cNvSpPr/>
          <p:nvPr/>
        </p:nvSpPr>
        <p:spPr>
          <a:xfrm>
            <a:off x="8467231" y="3071743"/>
            <a:ext cx="3103419" cy="711200"/>
          </a:xfrm>
          <a:prstGeom prst="roundRect">
            <a:avLst/>
          </a:prstGeom>
          <a:solidFill>
            <a:srgbClr val="E6E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DF10880-37DD-4FCF-85B7-6D4EDE31E475}"/>
              </a:ext>
            </a:extLst>
          </p:cNvPr>
          <p:cNvSpPr>
            <a:spLocks noGrp="1"/>
          </p:cNvSpPr>
          <p:nvPr>
            <p:ph type="title"/>
          </p:nvPr>
        </p:nvSpPr>
        <p:spPr>
          <a:xfrm>
            <a:off x="962712" y="209697"/>
            <a:ext cx="10266575" cy="942679"/>
          </a:xfrm>
        </p:spPr>
        <p:txBody>
          <a:bodyPr>
            <a:noAutofit/>
          </a:bodyPr>
          <a:lstStyle/>
          <a:p>
            <a:pPr algn="ctr"/>
            <a:r>
              <a:rPr lang="en-US" sz="3200" b="1" dirty="0">
                <a:solidFill>
                  <a:srgbClr val="7030A0"/>
                </a:solidFill>
              </a:rPr>
              <a:t>Activity 2: Restoring the damaged peat on Black Hill, Peak District National Park</a:t>
            </a:r>
            <a:endParaRPr lang="en-GB" sz="3200" b="1" dirty="0">
              <a:solidFill>
                <a:srgbClr val="7030A0"/>
              </a:solidFill>
            </a:endParaRPr>
          </a:p>
        </p:txBody>
      </p:sp>
      <p:pic>
        <p:nvPicPr>
          <p:cNvPr id="1028" name="Picture 4" descr="*Peak District NP, Derbyshire | Peak district, Peak district national ...">
            <a:extLst>
              <a:ext uri="{FF2B5EF4-FFF2-40B4-BE49-F238E27FC236}">
                <a16:creationId xmlns:a16="http://schemas.microsoft.com/office/drawing/2014/main" id="{921C6828-C353-4B36-89D7-4B8996708982}"/>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215959" y="1252886"/>
            <a:ext cx="3569312" cy="46168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2B6BC3-5145-4946-9210-04110AD29B84}"/>
              </a:ext>
            </a:extLst>
          </p:cNvPr>
          <p:cNvSpPr txBox="1"/>
          <p:nvPr/>
        </p:nvSpPr>
        <p:spPr>
          <a:xfrm>
            <a:off x="630544" y="898460"/>
            <a:ext cx="2903455" cy="1323439"/>
          </a:xfrm>
          <a:prstGeom prst="rect">
            <a:avLst/>
          </a:prstGeom>
          <a:noFill/>
        </p:spPr>
        <p:txBody>
          <a:bodyPr wrap="square" rtlCol="0">
            <a:spAutoFit/>
          </a:bodyPr>
          <a:lstStyle/>
          <a:p>
            <a:pPr algn="ctr"/>
            <a:r>
              <a:rPr lang="en-US" sz="2000" b="1" dirty="0"/>
              <a:t>Black Hill is located here at the far North of the Peak District National Park.</a:t>
            </a:r>
          </a:p>
        </p:txBody>
      </p:sp>
      <p:cxnSp>
        <p:nvCxnSpPr>
          <p:cNvPr id="8" name="Straight Arrow Connector 7">
            <a:extLst>
              <a:ext uri="{FF2B5EF4-FFF2-40B4-BE49-F238E27FC236}">
                <a16:creationId xmlns:a16="http://schemas.microsoft.com/office/drawing/2014/main" id="{B9AE3C56-B123-4B7B-8701-E6BDE50B53DB}"/>
              </a:ext>
            </a:extLst>
          </p:cNvPr>
          <p:cNvCxnSpPr>
            <a:cxnSpLocks/>
          </p:cNvCxnSpPr>
          <p:nvPr/>
        </p:nvCxnSpPr>
        <p:spPr>
          <a:xfrm>
            <a:off x="3223967" y="1583552"/>
            <a:ext cx="2394408" cy="202098"/>
          </a:xfrm>
          <a:prstGeom prst="straightConnector1">
            <a:avLst/>
          </a:prstGeom>
          <a:ln w="28575">
            <a:solidFill>
              <a:srgbClr val="0070C0"/>
            </a:solidFill>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8EF2EEB6-A549-42B1-B833-397D80F0ACD0}"/>
              </a:ext>
            </a:extLst>
          </p:cNvPr>
          <p:cNvSpPr txBox="1"/>
          <p:nvPr/>
        </p:nvSpPr>
        <p:spPr>
          <a:xfrm>
            <a:off x="8353328" y="3074858"/>
            <a:ext cx="3376857" cy="707886"/>
          </a:xfrm>
          <a:prstGeom prst="rect">
            <a:avLst/>
          </a:prstGeom>
          <a:noFill/>
        </p:spPr>
        <p:txBody>
          <a:bodyPr wrap="square" rtlCol="0">
            <a:spAutoFit/>
          </a:bodyPr>
          <a:lstStyle/>
          <a:p>
            <a:pPr algn="ctr"/>
            <a:r>
              <a:rPr lang="en-US" sz="2000" b="1" dirty="0"/>
              <a:t>Can you find where your school is on the map?</a:t>
            </a:r>
            <a:endParaRPr lang="en-GB" sz="2000" b="1" dirty="0"/>
          </a:p>
        </p:txBody>
      </p:sp>
      <p:sp>
        <p:nvSpPr>
          <p:cNvPr id="3" name="TextBox 2">
            <a:extLst>
              <a:ext uri="{FF2B5EF4-FFF2-40B4-BE49-F238E27FC236}">
                <a16:creationId xmlns:a16="http://schemas.microsoft.com/office/drawing/2014/main" id="{B34FFA48-5FAD-4B93-B7DC-F8B5766450A8}"/>
              </a:ext>
            </a:extLst>
          </p:cNvPr>
          <p:cNvSpPr txBox="1"/>
          <p:nvPr/>
        </p:nvSpPr>
        <p:spPr>
          <a:xfrm>
            <a:off x="484630" y="3096418"/>
            <a:ext cx="3028784" cy="923330"/>
          </a:xfrm>
          <a:prstGeom prst="rect">
            <a:avLst/>
          </a:prstGeom>
          <a:noFill/>
        </p:spPr>
        <p:txBody>
          <a:bodyPr wrap="square" rtlCol="0">
            <a:spAutoFit/>
          </a:bodyPr>
          <a:lstStyle/>
          <a:p>
            <a:pPr algn="ctr"/>
            <a:r>
              <a:rPr lang="en-US" b="1" dirty="0"/>
              <a:t>Can you name the big industrial city to the West of Black Hill?</a:t>
            </a:r>
            <a:endParaRPr lang="en-GB" b="1" dirty="0"/>
          </a:p>
        </p:txBody>
      </p:sp>
      <p:pic>
        <p:nvPicPr>
          <p:cNvPr id="45" name="Picture 44">
            <a:extLst>
              <a:ext uri="{FF2B5EF4-FFF2-40B4-BE49-F238E27FC236}">
                <a16:creationId xmlns:a16="http://schemas.microsoft.com/office/drawing/2014/main" id="{F4F710E4-3036-4546-9FC3-1E0ADB65CFE2}"/>
              </a:ext>
            </a:extLst>
          </p:cNvPr>
          <p:cNvPicPr>
            <a:picLocks noChangeAspect="1"/>
          </p:cNvPicPr>
          <p:nvPr/>
        </p:nvPicPr>
        <p:blipFill>
          <a:blip r:embed="rId3"/>
          <a:stretch>
            <a:fillRect/>
          </a:stretch>
        </p:blipFill>
        <p:spPr>
          <a:xfrm>
            <a:off x="0" y="5888568"/>
            <a:ext cx="12192000" cy="1301592"/>
          </a:xfrm>
          <a:prstGeom prst="rect">
            <a:avLst/>
          </a:prstGeom>
        </p:spPr>
      </p:pic>
      <p:pic>
        <p:nvPicPr>
          <p:cNvPr id="15" name="Picture 14">
            <a:extLst>
              <a:ext uri="{FF2B5EF4-FFF2-40B4-BE49-F238E27FC236}">
                <a16:creationId xmlns:a16="http://schemas.microsoft.com/office/drawing/2014/main" id="{DE970786-2133-4608-8893-55415EECC2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2036" y="1828091"/>
            <a:ext cx="1014708" cy="677439"/>
          </a:xfrm>
          <a:prstGeom prst="rect">
            <a:avLst/>
          </a:prstGeom>
        </p:spPr>
      </p:pic>
      <p:pic>
        <p:nvPicPr>
          <p:cNvPr id="11" name="Picture 10">
            <a:extLst>
              <a:ext uri="{FF2B5EF4-FFF2-40B4-BE49-F238E27FC236}">
                <a16:creationId xmlns:a16="http://schemas.microsoft.com/office/drawing/2014/main" id="{75A55A3D-289D-4362-B6C4-696B0171F6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7832" y="2240314"/>
            <a:ext cx="936910" cy="665385"/>
          </a:xfrm>
          <a:prstGeom prst="rect">
            <a:avLst/>
          </a:prstGeom>
        </p:spPr>
      </p:pic>
      <p:sp>
        <p:nvSpPr>
          <p:cNvPr id="33" name="TextBox 32">
            <a:extLst>
              <a:ext uri="{FF2B5EF4-FFF2-40B4-BE49-F238E27FC236}">
                <a16:creationId xmlns:a16="http://schemas.microsoft.com/office/drawing/2014/main" id="{59FDD539-4487-4D24-A945-ABAC5ACEB8A7}"/>
              </a:ext>
            </a:extLst>
          </p:cNvPr>
          <p:cNvSpPr txBox="1"/>
          <p:nvPr/>
        </p:nvSpPr>
        <p:spPr>
          <a:xfrm>
            <a:off x="5442281" y="2184154"/>
            <a:ext cx="1116667" cy="338554"/>
          </a:xfrm>
          <a:prstGeom prst="rect">
            <a:avLst/>
          </a:prstGeom>
          <a:noFill/>
        </p:spPr>
        <p:txBody>
          <a:bodyPr wrap="square" rtlCol="0">
            <a:spAutoFit/>
          </a:bodyPr>
          <a:lstStyle/>
          <a:p>
            <a:r>
              <a:rPr lang="en-US" sz="1600" b="1" dirty="0">
                <a:solidFill>
                  <a:srgbClr val="FF0000"/>
                </a:solidFill>
              </a:rPr>
              <a:t>Acid Rain</a:t>
            </a:r>
            <a:endParaRPr lang="en-GB" sz="1600" b="1" dirty="0">
              <a:solidFill>
                <a:srgbClr val="FF0000"/>
              </a:solidFill>
            </a:endParaRPr>
          </a:p>
        </p:txBody>
      </p:sp>
      <p:sp>
        <p:nvSpPr>
          <p:cNvPr id="16" name="TextBox 15">
            <a:extLst>
              <a:ext uri="{FF2B5EF4-FFF2-40B4-BE49-F238E27FC236}">
                <a16:creationId xmlns:a16="http://schemas.microsoft.com/office/drawing/2014/main" id="{76822A4D-FA82-4981-82F6-D79523BD7226}"/>
              </a:ext>
            </a:extLst>
          </p:cNvPr>
          <p:cNvSpPr txBox="1"/>
          <p:nvPr/>
        </p:nvSpPr>
        <p:spPr>
          <a:xfrm>
            <a:off x="4231254" y="1828092"/>
            <a:ext cx="793234" cy="338554"/>
          </a:xfrm>
          <a:prstGeom prst="rect">
            <a:avLst/>
          </a:prstGeom>
          <a:noFill/>
        </p:spPr>
        <p:txBody>
          <a:bodyPr wrap="square" rtlCol="0">
            <a:spAutoFit/>
          </a:bodyPr>
          <a:lstStyle/>
          <a:p>
            <a:r>
              <a:rPr lang="en-US" sz="1600" b="1" dirty="0"/>
              <a:t>Smoke</a:t>
            </a:r>
            <a:endParaRPr lang="en-GB" sz="1600" b="1" dirty="0"/>
          </a:p>
        </p:txBody>
      </p:sp>
      <p:cxnSp>
        <p:nvCxnSpPr>
          <p:cNvPr id="37" name="Straight Arrow Connector 36">
            <a:extLst>
              <a:ext uri="{FF2B5EF4-FFF2-40B4-BE49-F238E27FC236}">
                <a16:creationId xmlns:a16="http://schemas.microsoft.com/office/drawing/2014/main" id="{3E8A8B0B-85E0-43FD-8FDB-B5B3E5138B14}"/>
              </a:ext>
            </a:extLst>
          </p:cNvPr>
          <p:cNvCxnSpPr>
            <a:cxnSpLocks/>
            <a:stCxn id="16" idx="2"/>
          </p:cNvCxnSpPr>
          <p:nvPr/>
        </p:nvCxnSpPr>
        <p:spPr>
          <a:xfrm flipV="1">
            <a:off x="4627871" y="1931658"/>
            <a:ext cx="934476" cy="234988"/>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9492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0AFDA168-EF8D-42D7-873C-94D996B25338}"/>
              </a:ext>
            </a:extLst>
          </p:cNvPr>
          <p:cNvSpPr/>
          <p:nvPr/>
        </p:nvSpPr>
        <p:spPr>
          <a:xfrm>
            <a:off x="6281397" y="4337169"/>
            <a:ext cx="5229518" cy="1477328"/>
          </a:xfrm>
          <a:prstGeom prst="roundRect">
            <a:avLst/>
          </a:prstGeom>
          <a:solidFill>
            <a:srgbClr val="E6E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741B44F5-6B35-4896-833F-99A18E371412}"/>
              </a:ext>
            </a:extLst>
          </p:cNvPr>
          <p:cNvSpPr/>
          <p:nvPr/>
        </p:nvSpPr>
        <p:spPr>
          <a:xfrm>
            <a:off x="303229" y="4406419"/>
            <a:ext cx="5600307" cy="1338828"/>
          </a:xfrm>
          <a:prstGeom prst="roundRect">
            <a:avLst/>
          </a:prstGeom>
          <a:solidFill>
            <a:srgbClr val="E6E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F45713D-DB11-4FC0-ABCD-AF493BB72DEA}"/>
              </a:ext>
            </a:extLst>
          </p:cNvPr>
          <p:cNvSpPr>
            <a:spLocks noGrp="1"/>
          </p:cNvSpPr>
          <p:nvPr>
            <p:ph type="title"/>
          </p:nvPr>
        </p:nvSpPr>
        <p:spPr>
          <a:xfrm>
            <a:off x="652805" y="132141"/>
            <a:ext cx="10515600" cy="685066"/>
          </a:xfrm>
        </p:spPr>
        <p:txBody>
          <a:bodyPr>
            <a:normAutofit fontScale="90000"/>
          </a:bodyPr>
          <a:lstStyle/>
          <a:p>
            <a:r>
              <a:rPr lang="en-US" b="1" dirty="0">
                <a:solidFill>
                  <a:srgbClr val="7030A0"/>
                </a:solidFill>
              </a:rPr>
              <a:t>BLACK HILL: How it’s changed since the 1800’s</a:t>
            </a:r>
            <a:endParaRPr lang="en-GB" b="1" dirty="0">
              <a:solidFill>
                <a:srgbClr val="7030A0"/>
              </a:solidFill>
            </a:endParaRPr>
          </a:p>
        </p:txBody>
      </p:sp>
      <p:pic>
        <p:nvPicPr>
          <p:cNvPr id="9" name="Content Placeholder 8">
            <a:extLst>
              <a:ext uri="{FF2B5EF4-FFF2-40B4-BE49-F238E27FC236}">
                <a16:creationId xmlns:a16="http://schemas.microsoft.com/office/drawing/2014/main" id="{E9884736-F85F-4211-8182-64E78E805F1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0297" y="974253"/>
            <a:ext cx="5600308" cy="3252247"/>
          </a:xfrm>
        </p:spPr>
      </p:pic>
      <p:pic>
        <p:nvPicPr>
          <p:cNvPr id="11" name="Picture 10">
            <a:extLst>
              <a:ext uri="{FF2B5EF4-FFF2-40B4-BE49-F238E27FC236}">
                <a16:creationId xmlns:a16="http://schemas.microsoft.com/office/drawing/2014/main" id="{85DAE631-3110-4721-B346-E91EE93AC7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397" y="983680"/>
            <a:ext cx="5229519" cy="3252247"/>
          </a:xfrm>
          <a:prstGeom prst="rect">
            <a:avLst/>
          </a:prstGeom>
        </p:spPr>
      </p:pic>
      <p:sp>
        <p:nvSpPr>
          <p:cNvPr id="12" name="TextBox 11">
            <a:extLst>
              <a:ext uri="{FF2B5EF4-FFF2-40B4-BE49-F238E27FC236}">
                <a16:creationId xmlns:a16="http://schemas.microsoft.com/office/drawing/2014/main" id="{139F28A9-341E-45A0-A6AB-C2CC3E85E414}"/>
              </a:ext>
            </a:extLst>
          </p:cNvPr>
          <p:cNvSpPr txBox="1"/>
          <p:nvPr/>
        </p:nvSpPr>
        <p:spPr>
          <a:xfrm>
            <a:off x="206603" y="4544918"/>
            <a:ext cx="5600307" cy="1200329"/>
          </a:xfrm>
          <a:prstGeom prst="rect">
            <a:avLst/>
          </a:prstGeom>
          <a:noFill/>
        </p:spPr>
        <p:txBody>
          <a:bodyPr wrap="square" rtlCol="0">
            <a:spAutoFit/>
          </a:bodyPr>
          <a:lstStyle/>
          <a:p>
            <a:pPr algn="ctr"/>
            <a:r>
              <a:rPr lang="en-US" dirty="0"/>
              <a:t>This is how Black Hill will have looked before the Industrial Revolution of the 1800’s…a healthy blanket bog with a big variety of plants, animals, and waterlogged ground </a:t>
            </a:r>
            <a:r>
              <a:rPr lang="en-US" u="sng" dirty="0"/>
              <a:t>this was a perfect habitat to store </a:t>
            </a:r>
            <a:r>
              <a:rPr lang="en-US" i="1" u="sng" dirty="0"/>
              <a:t>CO</a:t>
            </a:r>
            <a:r>
              <a:rPr lang="en-US" i="1" u="sng" baseline="-25000" dirty="0"/>
              <a:t>2</a:t>
            </a:r>
            <a:r>
              <a:rPr lang="en-US" u="sng" dirty="0"/>
              <a:t>.</a:t>
            </a:r>
            <a:endParaRPr lang="en-GB" u="sng" dirty="0"/>
          </a:p>
        </p:txBody>
      </p:sp>
      <p:sp>
        <p:nvSpPr>
          <p:cNvPr id="14" name="TextBox 13">
            <a:extLst>
              <a:ext uri="{FF2B5EF4-FFF2-40B4-BE49-F238E27FC236}">
                <a16:creationId xmlns:a16="http://schemas.microsoft.com/office/drawing/2014/main" id="{0BC37674-A63E-4492-AD93-A5A86B725936}"/>
              </a:ext>
            </a:extLst>
          </p:cNvPr>
          <p:cNvSpPr txBox="1"/>
          <p:nvPr/>
        </p:nvSpPr>
        <p:spPr>
          <a:xfrm>
            <a:off x="6324999" y="4406723"/>
            <a:ext cx="5246409" cy="1477328"/>
          </a:xfrm>
          <a:prstGeom prst="rect">
            <a:avLst/>
          </a:prstGeom>
          <a:noFill/>
        </p:spPr>
        <p:txBody>
          <a:bodyPr wrap="square" rtlCol="0">
            <a:spAutoFit/>
          </a:bodyPr>
          <a:lstStyle/>
          <a:p>
            <a:pPr algn="ctr"/>
            <a:r>
              <a:rPr lang="en-US" dirty="0"/>
              <a:t>By the 1970’s acid rain from Manchester had killed the vegetation on the blanket bog and exposed large areas of peat. The peat was now easily eroded by wind, rain and walkers. </a:t>
            </a:r>
            <a:r>
              <a:rPr lang="en-US" u="sng" dirty="0"/>
              <a:t>The damaged peat released </a:t>
            </a:r>
            <a:r>
              <a:rPr lang="en-US" i="1" u="sng" dirty="0"/>
              <a:t>CO</a:t>
            </a:r>
            <a:r>
              <a:rPr lang="en-US" i="1" u="sng" baseline="-25000" dirty="0"/>
              <a:t>2</a:t>
            </a:r>
            <a:r>
              <a:rPr lang="en-US" u="sng" dirty="0"/>
              <a:t> into the air.</a:t>
            </a:r>
            <a:endParaRPr lang="en-GB" u="sng" dirty="0"/>
          </a:p>
        </p:txBody>
      </p:sp>
      <p:pic>
        <p:nvPicPr>
          <p:cNvPr id="19" name="Picture 18">
            <a:extLst>
              <a:ext uri="{FF2B5EF4-FFF2-40B4-BE49-F238E27FC236}">
                <a16:creationId xmlns:a16="http://schemas.microsoft.com/office/drawing/2014/main" id="{3514B35E-A64B-4D22-8153-C5D6587DBE31}"/>
              </a:ext>
            </a:extLst>
          </p:cNvPr>
          <p:cNvPicPr>
            <a:picLocks noChangeAspect="1"/>
          </p:cNvPicPr>
          <p:nvPr/>
        </p:nvPicPr>
        <p:blipFill>
          <a:blip r:embed="rId4"/>
          <a:stretch>
            <a:fillRect/>
          </a:stretch>
        </p:blipFill>
        <p:spPr>
          <a:xfrm>
            <a:off x="0" y="5883746"/>
            <a:ext cx="12192000" cy="1417320"/>
          </a:xfrm>
          <a:prstGeom prst="rect">
            <a:avLst/>
          </a:prstGeom>
        </p:spPr>
      </p:pic>
      <p:sp>
        <p:nvSpPr>
          <p:cNvPr id="3" name="Arrow: Down 2">
            <a:extLst>
              <a:ext uri="{FF2B5EF4-FFF2-40B4-BE49-F238E27FC236}">
                <a16:creationId xmlns:a16="http://schemas.microsoft.com/office/drawing/2014/main" id="{325FBC46-22DF-4461-B156-2F791A0BCE89}"/>
              </a:ext>
            </a:extLst>
          </p:cNvPr>
          <p:cNvSpPr/>
          <p:nvPr/>
        </p:nvSpPr>
        <p:spPr>
          <a:xfrm>
            <a:off x="2644806" y="1204526"/>
            <a:ext cx="1260444" cy="108970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CO</a:t>
            </a:r>
            <a:r>
              <a:rPr lang="en-US" sz="2000" b="1" baseline="-25000" dirty="0"/>
              <a:t>2</a:t>
            </a:r>
            <a:endParaRPr lang="en-GB" sz="2000" b="1" dirty="0"/>
          </a:p>
        </p:txBody>
      </p:sp>
      <p:sp>
        <p:nvSpPr>
          <p:cNvPr id="4" name="Arrow: Up 3">
            <a:extLst>
              <a:ext uri="{FF2B5EF4-FFF2-40B4-BE49-F238E27FC236}">
                <a16:creationId xmlns:a16="http://schemas.microsoft.com/office/drawing/2014/main" id="{017F8DC7-B7CE-4EA3-BEAB-85983B842E86}"/>
              </a:ext>
            </a:extLst>
          </p:cNvPr>
          <p:cNvSpPr/>
          <p:nvPr/>
        </p:nvSpPr>
        <p:spPr>
          <a:xfrm>
            <a:off x="8718519" y="1438326"/>
            <a:ext cx="1152525" cy="116205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CO</a:t>
            </a:r>
            <a:r>
              <a:rPr lang="en-US" sz="2000" b="1" baseline="-25000" dirty="0"/>
              <a:t>2</a:t>
            </a:r>
            <a:endParaRPr lang="en-GB" sz="2000" b="1" dirty="0"/>
          </a:p>
        </p:txBody>
      </p:sp>
    </p:spTree>
    <p:extLst>
      <p:ext uri="{BB962C8B-B14F-4D97-AF65-F5344CB8AC3E}">
        <p14:creationId xmlns:p14="http://schemas.microsoft.com/office/powerpoint/2010/main" val="248835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046F2-6AB3-4732-A351-D739EC8C97D1}"/>
              </a:ext>
            </a:extLst>
          </p:cNvPr>
          <p:cNvSpPr>
            <a:spLocks noGrp="1"/>
          </p:cNvSpPr>
          <p:nvPr>
            <p:ph type="title"/>
          </p:nvPr>
        </p:nvSpPr>
        <p:spPr>
          <a:xfrm>
            <a:off x="556967" y="52977"/>
            <a:ext cx="10087466" cy="1263192"/>
          </a:xfrm>
        </p:spPr>
        <p:txBody>
          <a:bodyPr>
            <a:normAutofit/>
          </a:bodyPr>
          <a:lstStyle/>
          <a:p>
            <a:pPr algn="ctr"/>
            <a:r>
              <a:rPr lang="en-US" sz="3200" b="1" dirty="0">
                <a:solidFill>
                  <a:srgbClr val="7030A0"/>
                </a:solidFill>
              </a:rPr>
              <a:t>Black Hill: Erosion of peat on the </a:t>
            </a:r>
            <a:r>
              <a:rPr lang="en-US" sz="3200" b="1" dirty="0" err="1">
                <a:solidFill>
                  <a:srgbClr val="7030A0"/>
                </a:solidFill>
              </a:rPr>
              <a:t>Pennine</a:t>
            </a:r>
            <a:r>
              <a:rPr lang="en-US" sz="3200" b="1" dirty="0">
                <a:solidFill>
                  <a:srgbClr val="7030A0"/>
                </a:solidFill>
              </a:rPr>
              <a:t> Way</a:t>
            </a:r>
            <a:endParaRPr lang="en-GB" sz="3200" b="1" dirty="0">
              <a:solidFill>
                <a:srgbClr val="7030A0"/>
              </a:solidFill>
            </a:endParaRPr>
          </a:p>
        </p:txBody>
      </p:sp>
      <p:pic>
        <p:nvPicPr>
          <p:cNvPr id="3" name="Picture 2">
            <a:extLst>
              <a:ext uri="{FF2B5EF4-FFF2-40B4-BE49-F238E27FC236}">
                <a16:creationId xmlns:a16="http://schemas.microsoft.com/office/drawing/2014/main" id="{4FA4C74D-E2F1-40DA-920B-D9711A10F33D}"/>
              </a:ext>
            </a:extLst>
          </p:cNvPr>
          <p:cNvPicPr>
            <a:picLocks noChangeAspect="1"/>
          </p:cNvPicPr>
          <p:nvPr/>
        </p:nvPicPr>
        <p:blipFill>
          <a:blip r:embed="rId3"/>
          <a:stretch>
            <a:fillRect/>
          </a:stretch>
        </p:blipFill>
        <p:spPr>
          <a:xfrm>
            <a:off x="0" y="5440680"/>
            <a:ext cx="12192000" cy="1417320"/>
          </a:xfrm>
          <a:prstGeom prst="rect">
            <a:avLst/>
          </a:prstGeom>
        </p:spPr>
      </p:pic>
      <p:pic>
        <p:nvPicPr>
          <p:cNvPr id="4" name="Picture 2" descr="\\edale-dc\Archive\IMAGES\OLD IMAGES\3.1 RESTORATION\Frequently used pictures (PR, Publications and Presentations)\sunday times\Family on Black hill 1976.jpg">
            <a:extLst>
              <a:ext uri="{FF2B5EF4-FFF2-40B4-BE49-F238E27FC236}">
                <a16:creationId xmlns:a16="http://schemas.microsoft.com/office/drawing/2014/main" id="{56ADA299-96E5-4439-BA04-A223A2CC1AE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1757" y="1754012"/>
            <a:ext cx="2783295" cy="334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A0A1EF2-BB18-49E6-BBD4-E7DBD1F4CECE}"/>
              </a:ext>
            </a:extLst>
          </p:cNvPr>
          <p:cNvSpPr txBox="1"/>
          <p:nvPr/>
        </p:nvSpPr>
        <p:spPr>
          <a:xfrm>
            <a:off x="751757" y="1036947"/>
            <a:ext cx="2783295" cy="707886"/>
          </a:xfrm>
          <a:prstGeom prst="rect">
            <a:avLst/>
          </a:prstGeom>
          <a:noFill/>
        </p:spPr>
        <p:txBody>
          <a:bodyPr wrap="square" rtlCol="0">
            <a:spAutoFit/>
          </a:bodyPr>
          <a:lstStyle/>
          <a:p>
            <a:pPr algn="ctr"/>
            <a:r>
              <a:rPr lang="en-US" sz="4000" dirty="0"/>
              <a:t>1976</a:t>
            </a:r>
            <a:endParaRPr lang="en-GB" sz="4000" dirty="0"/>
          </a:p>
        </p:txBody>
      </p:sp>
      <p:pic>
        <p:nvPicPr>
          <p:cNvPr id="7" name="Picture 6">
            <a:extLst>
              <a:ext uri="{FF2B5EF4-FFF2-40B4-BE49-F238E27FC236}">
                <a16:creationId xmlns:a16="http://schemas.microsoft.com/office/drawing/2014/main" id="{5579F999-645B-46D7-A378-46FBA6C30B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5569" y="1754012"/>
            <a:ext cx="4261692" cy="3349977"/>
          </a:xfrm>
          <a:prstGeom prst="rect">
            <a:avLst/>
          </a:prstGeom>
        </p:spPr>
      </p:pic>
      <p:sp>
        <p:nvSpPr>
          <p:cNvPr id="8" name="TextBox 7">
            <a:extLst>
              <a:ext uri="{FF2B5EF4-FFF2-40B4-BE49-F238E27FC236}">
                <a16:creationId xmlns:a16="http://schemas.microsoft.com/office/drawing/2014/main" id="{0F8B9841-A66F-481E-B09F-5056F77DF1A2}"/>
              </a:ext>
            </a:extLst>
          </p:cNvPr>
          <p:cNvSpPr txBox="1"/>
          <p:nvPr/>
        </p:nvSpPr>
        <p:spPr>
          <a:xfrm>
            <a:off x="7295569" y="1036947"/>
            <a:ext cx="4261692" cy="707886"/>
          </a:xfrm>
          <a:prstGeom prst="rect">
            <a:avLst/>
          </a:prstGeom>
          <a:noFill/>
        </p:spPr>
        <p:txBody>
          <a:bodyPr wrap="square" rtlCol="0">
            <a:spAutoFit/>
          </a:bodyPr>
          <a:lstStyle/>
          <a:p>
            <a:pPr algn="ctr"/>
            <a:r>
              <a:rPr lang="en-US" sz="4000" dirty="0"/>
              <a:t>1990</a:t>
            </a:r>
            <a:endParaRPr lang="en-GB" sz="4000" dirty="0"/>
          </a:p>
        </p:txBody>
      </p:sp>
      <p:sp>
        <p:nvSpPr>
          <p:cNvPr id="9" name="TextBox 8">
            <a:extLst>
              <a:ext uri="{FF2B5EF4-FFF2-40B4-BE49-F238E27FC236}">
                <a16:creationId xmlns:a16="http://schemas.microsoft.com/office/drawing/2014/main" id="{5BBAF2DE-972B-4FFA-8BB7-5D8545CB3DC3}"/>
              </a:ext>
            </a:extLst>
          </p:cNvPr>
          <p:cNvSpPr txBox="1"/>
          <p:nvPr/>
        </p:nvSpPr>
        <p:spPr>
          <a:xfrm>
            <a:off x="3780148" y="1645155"/>
            <a:ext cx="3110846" cy="2585323"/>
          </a:xfrm>
          <a:prstGeom prst="rect">
            <a:avLst/>
          </a:prstGeom>
          <a:noFill/>
        </p:spPr>
        <p:txBody>
          <a:bodyPr wrap="square" rtlCol="0">
            <a:spAutoFit/>
          </a:bodyPr>
          <a:lstStyle/>
          <a:p>
            <a:r>
              <a:rPr lang="en-US" dirty="0"/>
              <a:t>The same trig point on Black Hill 14 years apart…can you work out how much of the peat around the trig point has been eroded away?</a:t>
            </a:r>
            <a:endParaRPr lang="en-US" i="1" dirty="0"/>
          </a:p>
          <a:p>
            <a:r>
              <a:rPr lang="en-US" i="1" dirty="0"/>
              <a:t>Clue</a:t>
            </a:r>
            <a:r>
              <a:rPr lang="en-US" dirty="0"/>
              <a:t> …</a:t>
            </a:r>
            <a:r>
              <a:rPr lang="en-US" i="1" dirty="0"/>
              <a:t>the lad in the red coat next to the trig point in 1990 is tall and his feet are on the peat!</a:t>
            </a:r>
            <a:endParaRPr lang="en-GB" i="1" dirty="0"/>
          </a:p>
        </p:txBody>
      </p:sp>
      <p:sp>
        <p:nvSpPr>
          <p:cNvPr id="13" name="TextBox 12">
            <a:extLst>
              <a:ext uri="{FF2B5EF4-FFF2-40B4-BE49-F238E27FC236}">
                <a16:creationId xmlns:a16="http://schemas.microsoft.com/office/drawing/2014/main" id="{1D6B599E-6E26-4604-A117-83E26343CA89}"/>
              </a:ext>
            </a:extLst>
          </p:cNvPr>
          <p:cNvSpPr txBox="1"/>
          <p:nvPr/>
        </p:nvSpPr>
        <p:spPr>
          <a:xfrm>
            <a:off x="4601852" y="4460695"/>
            <a:ext cx="1421876" cy="369332"/>
          </a:xfrm>
          <a:prstGeom prst="rect">
            <a:avLst/>
          </a:prstGeom>
          <a:noFill/>
        </p:spPr>
        <p:txBody>
          <a:bodyPr wrap="square" rtlCol="0">
            <a:spAutoFit/>
          </a:bodyPr>
          <a:lstStyle/>
          <a:p>
            <a:r>
              <a:rPr lang="en-US" dirty="0"/>
              <a:t>Ground level</a:t>
            </a:r>
            <a:endParaRPr lang="en-GB" dirty="0"/>
          </a:p>
        </p:txBody>
      </p:sp>
      <p:cxnSp>
        <p:nvCxnSpPr>
          <p:cNvPr id="20" name="Straight Arrow Connector 19">
            <a:extLst>
              <a:ext uri="{FF2B5EF4-FFF2-40B4-BE49-F238E27FC236}">
                <a16:creationId xmlns:a16="http://schemas.microsoft.com/office/drawing/2014/main" id="{D3EE31EF-2461-4EB0-9EBF-CB43CA2B2531}"/>
              </a:ext>
            </a:extLst>
          </p:cNvPr>
          <p:cNvCxnSpPr>
            <a:cxnSpLocks/>
            <a:stCxn id="13" idx="1"/>
          </p:cNvCxnSpPr>
          <p:nvPr/>
        </p:nvCxnSpPr>
        <p:spPr>
          <a:xfrm flipH="1">
            <a:off x="2960016" y="4645361"/>
            <a:ext cx="1656000"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D5E56A32-3EEB-4474-8A46-50EF1690279E}"/>
              </a:ext>
            </a:extLst>
          </p:cNvPr>
          <p:cNvCxnSpPr>
            <a:cxnSpLocks/>
            <a:stCxn id="13" idx="3"/>
          </p:cNvCxnSpPr>
          <p:nvPr/>
        </p:nvCxnSpPr>
        <p:spPr>
          <a:xfrm>
            <a:off x="6023728" y="4645361"/>
            <a:ext cx="1734532"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A541B4DA-6E67-493F-A9FF-788B992256D7}"/>
              </a:ext>
            </a:extLst>
          </p:cNvPr>
          <p:cNvCxnSpPr>
            <a:cxnSpLocks/>
          </p:cNvCxnSpPr>
          <p:nvPr/>
        </p:nvCxnSpPr>
        <p:spPr>
          <a:xfrm flipV="1">
            <a:off x="2960016" y="3642635"/>
            <a:ext cx="5629802" cy="81806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4" name="Rectangle: Rounded Corners 13">
            <a:extLst>
              <a:ext uri="{FF2B5EF4-FFF2-40B4-BE49-F238E27FC236}">
                <a16:creationId xmlns:a16="http://schemas.microsoft.com/office/drawing/2014/main" id="{82070776-7D7C-4EBC-A38A-9017D6EA4F4C}"/>
              </a:ext>
            </a:extLst>
          </p:cNvPr>
          <p:cNvSpPr/>
          <p:nvPr/>
        </p:nvSpPr>
        <p:spPr>
          <a:xfrm>
            <a:off x="10098512" y="102956"/>
            <a:ext cx="1968098" cy="1018413"/>
          </a:xfrm>
          <a:prstGeom prst="roundRect">
            <a:avLst/>
          </a:prstGeom>
          <a:solidFill>
            <a:srgbClr val="E6E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3EEA955-2C98-4B96-A32B-59B9A0B7BC23}"/>
              </a:ext>
            </a:extLst>
          </p:cNvPr>
          <p:cNvSpPr txBox="1"/>
          <p:nvPr/>
        </p:nvSpPr>
        <p:spPr>
          <a:xfrm>
            <a:off x="10099600" y="130082"/>
            <a:ext cx="1862236" cy="923330"/>
          </a:xfrm>
          <a:prstGeom prst="rect">
            <a:avLst/>
          </a:prstGeom>
          <a:noFill/>
        </p:spPr>
        <p:txBody>
          <a:bodyPr wrap="square" rtlCol="0">
            <a:spAutoFit/>
          </a:bodyPr>
          <a:lstStyle/>
          <a:p>
            <a:r>
              <a:rPr lang="en-US" b="1" dirty="0"/>
              <a:t>Use these slides to help you with Activity 2</a:t>
            </a:r>
            <a:endParaRPr lang="en-GB" b="1" i="1" dirty="0"/>
          </a:p>
        </p:txBody>
      </p:sp>
    </p:spTree>
    <p:extLst>
      <p:ext uri="{BB962C8B-B14F-4D97-AF65-F5344CB8AC3E}">
        <p14:creationId xmlns:p14="http://schemas.microsoft.com/office/powerpoint/2010/main" val="2214685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C23C7C-8097-4435-8514-3C7F55CE98FD}"/>
              </a:ext>
            </a:extLst>
          </p:cNvPr>
          <p:cNvSpPr/>
          <p:nvPr/>
        </p:nvSpPr>
        <p:spPr>
          <a:xfrm>
            <a:off x="8601216" y="3923311"/>
            <a:ext cx="3049538" cy="1195856"/>
          </a:xfrm>
          <a:prstGeom prst="roundRect">
            <a:avLst/>
          </a:prstGeom>
          <a:solidFill>
            <a:srgbClr val="E6E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1C5F0CAF-EAF4-497B-A5EB-3598E88E62D1}"/>
              </a:ext>
            </a:extLst>
          </p:cNvPr>
          <p:cNvSpPr/>
          <p:nvPr/>
        </p:nvSpPr>
        <p:spPr>
          <a:xfrm>
            <a:off x="4596485" y="3942073"/>
            <a:ext cx="3049538" cy="1417319"/>
          </a:xfrm>
          <a:prstGeom prst="roundRect">
            <a:avLst/>
          </a:prstGeom>
          <a:solidFill>
            <a:srgbClr val="E6E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4C496F0A-4F08-45C3-B0CB-6A5CAF5A1FD4}"/>
              </a:ext>
            </a:extLst>
          </p:cNvPr>
          <p:cNvSpPr/>
          <p:nvPr/>
        </p:nvSpPr>
        <p:spPr>
          <a:xfrm>
            <a:off x="590664" y="3945507"/>
            <a:ext cx="3050626" cy="1455132"/>
          </a:xfrm>
          <a:prstGeom prst="roundRect">
            <a:avLst/>
          </a:prstGeom>
          <a:solidFill>
            <a:srgbClr val="E6E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a:spLocks noGrp="1"/>
          </p:cNvSpPr>
          <p:nvPr>
            <p:ph type="title"/>
          </p:nvPr>
        </p:nvSpPr>
        <p:spPr>
          <a:xfrm>
            <a:off x="1186755" y="-39163"/>
            <a:ext cx="9875520" cy="1062697"/>
          </a:xfrm>
        </p:spPr>
        <p:txBody>
          <a:bodyPr>
            <a:noAutofit/>
          </a:bodyPr>
          <a:lstStyle/>
          <a:p>
            <a:r>
              <a:rPr lang="en-GB" sz="4320" b="1" dirty="0">
                <a:solidFill>
                  <a:srgbClr val="77538E"/>
                </a:solidFill>
              </a:rPr>
              <a:t>Restoring Black Hill:</a:t>
            </a:r>
            <a:endParaRPr lang="en-US" sz="4320" b="1" dirty="0">
              <a:solidFill>
                <a:srgbClr val="77538E"/>
              </a:solidFill>
            </a:endParaRPr>
          </a:p>
        </p:txBody>
      </p:sp>
      <p:pic>
        <p:nvPicPr>
          <p:cNvPr id="9" name="Picture 8"/>
          <p:cNvPicPr>
            <a:picLocks noChangeAspect="1"/>
          </p:cNvPicPr>
          <p:nvPr/>
        </p:nvPicPr>
        <p:blipFill>
          <a:blip r:embed="rId3"/>
          <a:stretch>
            <a:fillRect/>
          </a:stretch>
        </p:blipFill>
        <p:spPr>
          <a:xfrm>
            <a:off x="0" y="5440680"/>
            <a:ext cx="12192000" cy="1417320"/>
          </a:xfrm>
          <a:prstGeom prst="rect">
            <a:avLst/>
          </a:prstGeom>
        </p:spPr>
      </p:pic>
      <p:sp>
        <p:nvSpPr>
          <p:cNvPr id="5" name="AutoShape 4" descr="Summit  Of  Black  Hill On The  Pennine  W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9746" y="1576250"/>
            <a:ext cx="3049539" cy="2287971"/>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03391" y="1590827"/>
            <a:ext cx="3050626" cy="2287970"/>
          </a:xfrm>
          <a:prstGeom prst="rect">
            <a:avLst/>
          </a:prstGeom>
        </p:spPr>
      </p:pic>
      <p:sp>
        <p:nvSpPr>
          <p:cNvPr id="12" name="Content Placeholder 11"/>
          <p:cNvSpPr>
            <a:spLocks noGrp="1"/>
          </p:cNvSpPr>
          <p:nvPr>
            <p:ph idx="1"/>
          </p:nvPr>
        </p:nvSpPr>
        <p:spPr>
          <a:xfrm>
            <a:off x="4599747" y="928097"/>
            <a:ext cx="3049538" cy="493867"/>
          </a:xfrm>
        </p:spPr>
        <p:txBody>
          <a:bodyPr>
            <a:noAutofit/>
          </a:bodyPr>
          <a:lstStyle/>
          <a:p>
            <a:pPr marL="0" indent="0" algn="ctr">
              <a:buNone/>
            </a:pPr>
            <a:r>
              <a:rPr lang="en-GB" sz="1800" dirty="0"/>
              <a:t>2003 – a new gritstone path is built over eroded peat</a:t>
            </a:r>
          </a:p>
        </p:txBody>
      </p:sp>
      <p:sp>
        <p:nvSpPr>
          <p:cNvPr id="4" name="TextBox 3">
            <a:extLst>
              <a:ext uri="{FF2B5EF4-FFF2-40B4-BE49-F238E27FC236}">
                <a16:creationId xmlns:a16="http://schemas.microsoft.com/office/drawing/2014/main" id="{8C153497-0DA9-4862-A859-1EE9A879D5F3}"/>
              </a:ext>
            </a:extLst>
          </p:cNvPr>
          <p:cNvSpPr txBox="1"/>
          <p:nvPr/>
        </p:nvSpPr>
        <p:spPr>
          <a:xfrm>
            <a:off x="593927" y="928097"/>
            <a:ext cx="3050626" cy="646331"/>
          </a:xfrm>
          <a:prstGeom prst="rect">
            <a:avLst/>
          </a:prstGeom>
          <a:noFill/>
        </p:spPr>
        <p:txBody>
          <a:bodyPr wrap="square" rtlCol="0">
            <a:spAutoFit/>
          </a:bodyPr>
          <a:lstStyle/>
          <a:p>
            <a:pPr algn="ctr"/>
            <a:r>
              <a:rPr lang="en-US" dirty="0"/>
              <a:t>1980’s - wooden walkways were laid across the wet moor</a:t>
            </a:r>
            <a:endParaRPr lang="en-GB" dirty="0"/>
          </a:p>
        </p:txBody>
      </p:sp>
      <p:sp>
        <p:nvSpPr>
          <p:cNvPr id="6" name="TextBox 5">
            <a:extLst>
              <a:ext uri="{FF2B5EF4-FFF2-40B4-BE49-F238E27FC236}">
                <a16:creationId xmlns:a16="http://schemas.microsoft.com/office/drawing/2014/main" id="{2A6142C7-5F28-453B-ACF1-D0974BD932D2}"/>
              </a:ext>
            </a:extLst>
          </p:cNvPr>
          <p:cNvSpPr txBox="1"/>
          <p:nvPr/>
        </p:nvSpPr>
        <p:spPr>
          <a:xfrm>
            <a:off x="728564" y="3942073"/>
            <a:ext cx="3049539" cy="1477328"/>
          </a:xfrm>
          <a:prstGeom prst="rect">
            <a:avLst/>
          </a:prstGeom>
          <a:noFill/>
        </p:spPr>
        <p:txBody>
          <a:bodyPr wrap="square" rtlCol="0">
            <a:spAutoFit/>
          </a:bodyPr>
          <a:lstStyle/>
          <a:p>
            <a:r>
              <a:rPr lang="en-US" dirty="0"/>
              <a:t>These failed: Why do you think they didn’t work? </a:t>
            </a:r>
          </a:p>
          <a:p>
            <a:r>
              <a:rPr lang="en-US" dirty="0"/>
              <a:t>Clue: </a:t>
            </a:r>
            <a:r>
              <a:rPr lang="en-US" i="1" dirty="0"/>
              <a:t>It’s to do with what happens to wood when it gets wet.</a:t>
            </a:r>
            <a:endParaRPr lang="en-GB" i="1" dirty="0"/>
          </a:p>
        </p:txBody>
      </p:sp>
      <p:sp>
        <p:nvSpPr>
          <p:cNvPr id="13" name="TextBox 12">
            <a:extLst>
              <a:ext uri="{FF2B5EF4-FFF2-40B4-BE49-F238E27FC236}">
                <a16:creationId xmlns:a16="http://schemas.microsoft.com/office/drawing/2014/main" id="{0DFFC481-DCCD-4313-AC2A-6307A2C5BB55}"/>
              </a:ext>
            </a:extLst>
          </p:cNvPr>
          <p:cNvSpPr txBox="1"/>
          <p:nvPr/>
        </p:nvSpPr>
        <p:spPr>
          <a:xfrm>
            <a:off x="4640871" y="3923311"/>
            <a:ext cx="3006239" cy="1477328"/>
          </a:xfrm>
          <a:prstGeom prst="rect">
            <a:avLst/>
          </a:prstGeom>
          <a:noFill/>
        </p:spPr>
        <p:txBody>
          <a:bodyPr wrap="square" rtlCol="0">
            <a:spAutoFit/>
          </a:bodyPr>
          <a:lstStyle/>
          <a:p>
            <a:r>
              <a:rPr lang="en-US" dirty="0"/>
              <a:t>These stone slabs were brought to the moor from old mill buildings in the big cities around the Peak District:        </a:t>
            </a:r>
            <a:r>
              <a:rPr lang="en-US" i="1" dirty="0"/>
              <a:t>Is this recycling or reusing?</a:t>
            </a:r>
            <a:endParaRPr lang="en-GB" dirty="0"/>
          </a:p>
        </p:txBody>
      </p:sp>
      <p:sp>
        <p:nvSpPr>
          <p:cNvPr id="14" name="TextBox 13">
            <a:extLst>
              <a:ext uri="{FF2B5EF4-FFF2-40B4-BE49-F238E27FC236}">
                <a16:creationId xmlns:a16="http://schemas.microsoft.com/office/drawing/2014/main" id="{F3A60B57-2792-4C25-85CC-B88410A82CF1}"/>
              </a:ext>
            </a:extLst>
          </p:cNvPr>
          <p:cNvSpPr txBox="1"/>
          <p:nvPr/>
        </p:nvSpPr>
        <p:spPr>
          <a:xfrm>
            <a:off x="8601216" y="899943"/>
            <a:ext cx="3050626" cy="646331"/>
          </a:xfrm>
          <a:prstGeom prst="rect">
            <a:avLst/>
          </a:prstGeom>
          <a:noFill/>
        </p:spPr>
        <p:txBody>
          <a:bodyPr wrap="square" rtlCol="0">
            <a:spAutoFit/>
          </a:bodyPr>
          <a:lstStyle/>
          <a:p>
            <a:pPr algn="ctr"/>
            <a:r>
              <a:rPr lang="en-US" dirty="0"/>
              <a:t>2003 a new wall was built to protect the trig point</a:t>
            </a:r>
            <a:endParaRPr lang="en-GB" dirty="0"/>
          </a:p>
        </p:txBody>
      </p:sp>
      <p:sp>
        <p:nvSpPr>
          <p:cNvPr id="15" name="TextBox 14">
            <a:extLst>
              <a:ext uri="{FF2B5EF4-FFF2-40B4-BE49-F238E27FC236}">
                <a16:creationId xmlns:a16="http://schemas.microsoft.com/office/drawing/2014/main" id="{3B7A23A3-2F6A-419A-AB53-56C27095065A}"/>
              </a:ext>
            </a:extLst>
          </p:cNvPr>
          <p:cNvSpPr txBox="1"/>
          <p:nvPr/>
        </p:nvSpPr>
        <p:spPr>
          <a:xfrm flipH="1">
            <a:off x="8619294" y="3878797"/>
            <a:ext cx="3049538" cy="1200329"/>
          </a:xfrm>
          <a:prstGeom prst="rect">
            <a:avLst/>
          </a:prstGeom>
          <a:noFill/>
        </p:spPr>
        <p:txBody>
          <a:bodyPr wrap="square" rtlCol="0">
            <a:spAutoFit/>
          </a:bodyPr>
          <a:lstStyle/>
          <a:p>
            <a:r>
              <a:rPr lang="en-US" dirty="0"/>
              <a:t>Look at the ground behind the trig point: </a:t>
            </a:r>
            <a:r>
              <a:rPr lang="en-US" i="1" dirty="0"/>
              <a:t>What colour is it? Are there any plants (vegetation) there?</a:t>
            </a:r>
            <a:endParaRPr lang="en-GB" dirty="0"/>
          </a:p>
        </p:txBody>
      </p:sp>
      <p:pic>
        <p:nvPicPr>
          <p:cNvPr id="3076" name="Picture 4" descr="Chestnut  Paling  Laid  Down To Help Erosion On The  Pennine  Way">
            <a:extLst>
              <a:ext uri="{FF2B5EF4-FFF2-40B4-BE49-F238E27FC236}">
                <a16:creationId xmlns:a16="http://schemas.microsoft.com/office/drawing/2014/main" id="{B7B77D99-A09A-4C92-A8F4-53D5AABC4F3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flipH="1">
            <a:off x="418289" y="1567398"/>
            <a:ext cx="3608766" cy="22819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23B9A2A-50AC-453D-ADF4-6274774D2AAE}"/>
              </a:ext>
            </a:extLst>
          </p:cNvPr>
          <p:cNvSpPr txBox="1"/>
          <p:nvPr/>
        </p:nvSpPr>
        <p:spPr>
          <a:xfrm>
            <a:off x="3015792" y="3616680"/>
            <a:ext cx="1328271" cy="230832"/>
          </a:xfrm>
          <a:prstGeom prst="rect">
            <a:avLst/>
          </a:prstGeom>
          <a:noFill/>
          <a:ln>
            <a:noFill/>
          </a:ln>
        </p:spPr>
        <p:txBody>
          <a:bodyPr wrap="square" rtlCol="0">
            <a:spAutoFit/>
          </a:bodyPr>
          <a:lstStyle/>
          <a:p>
            <a:r>
              <a:rPr lang="en-US" sz="900" dirty="0">
                <a:solidFill>
                  <a:schemeClr val="bg1"/>
                </a:solidFill>
              </a:rPr>
              <a:t>Image: Chris </a:t>
            </a:r>
            <a:r>
              <a:rPr lang="en-US" sz="900" dirty="0" err="1">
                <a:solidFill>
                  <a:schemeClr val="bg1"/>
                </a:solidFill>
              </a:rPr>
              <a:t>Sainty</a:t>
            </a:r>
            <a:endParaRPr lang="en-GB" sz="900" dirty="0">
              <a:solidFill>
                <a:schemeClr val="bg1"/>
              </a:solidFill>
            </a:endParaRPr>
          </a:p>
        </p:txBody>
      </p:sp>
      <p:sp>
        <p:nvSpPr>
          <p:cNvPr id="18" name="Rectangle: Rounded Corners 17">
            <a:extLst>
              <a:ext uri="{FF2B5EF4-FFF2-40B4-BE49-F238E27FC236}">
                <a16:creationId xmlns:a16="http://schemas.microsoft.com/office/drawing/2014/main" id="{2D6B09B4-C98F-47DE-97CF-DF5031B71517}"/>
              </a:ext>
            </a:extLst>
          </p:cNvPr>
          <p:cNvSpPr/>
          <p:nvPr/>
        </p:nvSpPr>
        <p:spPr>
          <a:xfrm>
            <a:off x="8970771" y="102955"/>
            <a:ext cx="3043435" cy="712889"/>
          </a:xfrm>
          <a:prstGeom prst="roundRect">
            <a:avLst/>
          </a:prstGeom>
          <a:solidFill>
            <a:srgbClr val="E6E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28AA056-FADD-4C44-A61F-0479F6120AC5}"/>
              </a:ext>
            </a:extLst>
          </p:cNvPr>
          <p:cNvSpPr txBox="1"/>
          <p:nvPr/>
        </p:nvSpPr>
        <p:spPr>
          <a:xfrm>
            <a:off x="9029700" y="130081"/>
            <a:ext cx="2879732" cy="646331"/>
          </a:xfrm>
          <a:prstGeom prst="rect">
            <a:avLst/>
          </a:prstGeom>
          <a:noFill/>
        </p:spPr>
        <p:txBody>
          <a:bodyPr wrap="square" rtlCol="0">
            <a:spAutoFit/>
          </a:bodyPr>
          <a:lstStyle/>
          <a:p>
            <a:r>
              <a:rPr lang="en-US" b="1" dirty="0"/>
              <a:t>Use these slides to help you with Activity 2</a:t>
            </a:r>
            <a:endParaRPr lang="en-GB" b="1" i="1" dirty="0"/>
          </a:p>
        </p:txBody>
      </p:sp>
    </p:spTree>
    <p:extLst>
      <p:ext uri="{BB962C8B-B14F-4D97-AF65-F5344CB8AC3E}">
        <p14:creationId xmlns:p14="http://schemas.microsoft.com/office/powerpoint/2010/main" val="3780635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F56F636-C1BA-4847-9BB8-3B9AD9513DE0}"/>
              </a:ext>
            </a:extLst>
          </p:cNvPr>
          <p:cNvSpPr/>
          <p:nvPr/>
        </p:nvSpPr>
        <p:spPr>
          <a:xfrm>
            <a:off x="1383289" y="3866167"/>
            <a:ext cx="9650471" cy="1284973"/>
          </a:xfrm>
          <a:prstGeom prst="roundRect">
            <a:avLst/>
          </a:prstGeom>
          <a:solidFill>
            <a:srgbClr val="E6E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a:spLocks noGrp="1"/>
          </p:cNvSpPr>
          <p:nvPr>
            <p:ph type="title"/>
          </p:nvPr>
        </p:nvSpPr>
        <p:spPr>
          <a:xfrm>
            <a:off x="1158240" y="7727"/>
            <a:ext cx="9875520" cy="985845"/>
          </a:xfrm>
        </p:spPr>
        <p:txBody>
          <a:bodyPr>
            <a:noAutofit/>
          </a:bodyPr>
          <a:lstStyle/>
          <a:p>
            <a:pPr algn="l"/>
            <a:r>
              <a:rPr lang="en-GB" sz="4320" b="1" dirty="0">
                <a:solidFill>
                  <a:srgbClr val="77538E"/>
                </a:solidFill>
              </a:rPr>
              <a:t>Restoring Black Hill:</a:t>
            </a:r>
            <a:endParaRPr lang="en-US" sz="4320" b="1" dirty="0">
              <a:solidFill>
                <a:srgbClr val="77538E"/>
              </a:solidFill>
            </a:endParaRPr>
          </a:p>
        </p:txBody>
      </p:sp>
      <p:pic>
        <p:nvPicPr>
          <p:cNvPr id="9" name="Picture 8"/>
          <p:cNvPicPr>
            <a:picLocks noChangeAspect="1"/>
          </p:cNvPicPr>
          <p:nvPr/>
        </p:nvPicPr>
        <p:blipFill>
          <a:blip r:embed="rId2"/>
          <a:stretch>
            <a:fillRect/>
          </a:stretch>
        </p:blipFill>
        <p:spPr>
          <a:xfrm>
            <a:off x="0" y="5423526"/>
            <a:ext cx="12192000" cy="1417320"/>
          </a:xfrm>
          <a:prstGeom prst="rect">
            <a:avLst/>
          </a:prstGeom>
        </p:spPr>
      </p:pic>
      <p:sp>
        <p:nvSpPr>
          <p:cNvPr id="5" name="AutoShape 4" descr="Summit  Of  Black  Hill On The  Pennine  W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7431" y="1406603"/>
            <a:ext cx="4138009" cy="2316935"/>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7684" y="1406603"/>
            <a:ext cx="3868855" cy="2287971"/>
          </a:xfrm>
          <a:prstGeom prst="rect">
            <a:avLst/>
          </a:prstGeom>
        </p:spPr>
      </p:pic>
      <p:sp>
        <p:nvSpPr>
          <p:cNvPr id="12" name="Content Placeholder 11"/>
          <p:cNvSpPr>
            <a:spLocks noGrp="1"/>
          </p:cNvSpPr>
          <p:nvPr>
            <p:ph idx="1"/>
          </p:nvPr>
        </p:nvSpPr>
        <p:spPr>
          <a:xfrm>
            <a:off x="316856" y="3893901"/>
            <a:ext cx="11558287" cy="1699100"/>
          </a:xfrm>
        </p:spPr>
        <p:txBody>
          <a:bodyPr>
            <a:normAutofit/>
          </a:bodyPr>
          <a:lstStyle/>
          <a:p>
            <a:pPr marL="0" indent="0" algn="ctr">
              <a:buNone/>
            </a:pPr>
            <a:r>
              <a:rPr lang="en-US" sz="2200" dirty="0"/>
              <a:t>What changes on the ground can you notice from 2003 to 2016?</a:t>
            </a:r>
          </a:p>
          <a:p>
            <a:pPr marL="0" indent="0" algn="ctr">
              <a:buNone/>
            </a:pPr>
            <a:r>
              <a:rPr lang="en-US" sz="2200" dirty="0"/>
              <a:t>Do you think the restoration has been successful?</a:t>
            </a:r>
          </a:p>
          <a:p>
            <a:pPr marL="0" indent="0" algn="ctr">
              <a:buNone/>
            </a:pPr>
            <a:r>
              <a:rPr lang="en-US" sz="2200" dirty="0"/>
              <a:t>If there are more plants what else will there be more of now?</a:t>
            </a:r>
          </a:p>
        </p:txBody>
      </p:sp>
      <p:pic>
        <p:nvPicPr>
          <p:cNvPr id="13" name="Picture 12">
            <a:extLst>
              <a:ext uri="{FF2B5EF4-FFF2-40B4-BE49-F238E27FC236}">
                <a16:creationId xmlns:a16="http://schemas.microsoft.com/office/drawing/2014/main" id="{7CA89189-A5C1-4DA5-B0EA-D59E1FC4F9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153" y="1397724"/>
            <a:ext cx="3249639" cy="2287970"/>
          </a:xfrm>
          <a:prstGeom prst="rect">
            <a:avLst/>
          </a:prstGeom>
        </p:spPr>
      </p:pic>
      <p:sp>
        <p:nvSpPr>
          <p:cNvPr id="2" name="TextBox 1">
            <a:extLst>
              <a:ext uri="{FF2B5EF4-FFF2-40B4-BE49-F238E27FC236}">
                <a16:creationId xmlns:a16="http://schemas.microsoft.com/office/drawing/2014/main" id="{3DCEFE7F-A187-43E5-AE9D-65672601FB45}"/>
              </a:ext>
            </a:extLst>
          </p:cNvPr>
          <p:cNvSpPr txBox="1"/>
          <p:nvPr/>
        </p:nvSpPr>
        <p:spPr>
          <a:xfrm>
            <a:off x="307975" y="918527"/>
            <a:ext cx="3249639" cy="461665"/>
          </a:xfrm>
          <a:prstGeom prst="rect">
            <a:avLst/>
          </a:prstGeom>
          <a:noFill/>
        </p:spPr>
        <p:txBody>
          <a:bodyPr wrap="square" rtlCol="0">
            <a:spAutoFit/>
          </a:bodyPr>
          <a:lstStyle/>
          <a:p>
            <a:pPr algn="ctr"/>
            <a:r>
              <a:rPr lang="en-US" sz="2400" dirty="0"/>
              <a:t>2003</a:t>
            </a:r>
            <a:endParaRPr lang="en-GB" sz="2400" dirty="0"/>
          </a:p>
        </p:txBody>
      </p:sp>
      <p:sp>
        <p:nvSpPr>
          <p:cNvPr id="3" name="TextBox 2">
            <a:extLst>
              <a:ext uri="{FF2B5EF4-FFF2-40B4-BE49-F238E27FC236}">
                <a16:creationId xmlns:a16="http://schemas.microsoft.com/office/drawing/2014/main" id="{0DF8A111-FD4E-4303-A5EB-56B83699B3C6}"/>
              </a:ext>
            </a:extLst>
          </p:cNvPr>
          <p:cNvSpPr txBox="1"/>
          <p:nvPr/>
        </p:nvSpPr>
        <p:spPr>
          <a:xfrm>
            <a:off x="3717387" y="913074"/>
            <a:ext cx="3868855" cy="461665"/>
          </a:xfrm>
          <a:prstGeom prst="rect">
            <a:avLst/>
          </a:prstGeom>
          <a:noFill/>
        </p:spPr>
        <p:txBody>
          <a:bodyPr wrap="square" rtlCol="0">
            <a:spAutoFit/>
          </a:bodyPr>
          <a:lstStyle/>
          <a:p>
            <a:pPr algn="ctr"/>
            <a:r>
              <a:rPr lang="en-US" sz="2400" dirty="0"/>
              <a:t>2016</a:t>
            </a:r>
            <a:endParaRPr lang="en-GB" sz="2400" dirty="0"/>
          </a:p>
        </p:txBody>
      </p:sp>
      <p:sp>
        <p:nvSpPr>
          <p:cNvPr id="14" name="TextBox 13">
            <a:extLst>
              <a:ext uri="{FF2B5EF4-FFF2-40B4-BE49-F238E27FC236}">
                <a16:creationId xmlns:a16="http://schemas.microsoft.com/office/drawing/2014/main" id="{C914DE49-9D60-4574-B236-BFB2CA09B541}"/>
              </a:ext>
            </a:extLst>
          </p:cNvPr>
          <p:cNvSpPr txBox="1"/>
          <p:nvPr/>
        </p:nvSpPr>
        <p:spPr>
          <a:xfrm>
            <a:off x="7787432" y="913074"/>
            <a:ext cx="4096593" cy="461665"/>
          </a:xfrm>
          <a:prstGeom prst="rect">
            <a:avLst/>
          </a:prstGeom>
          <a:noFill/>
        </p:spPr>
        <p:txBody>
          <a:bodyPr wrap="square" rtlCol="0">
            <a:spAutoFit/>
          </a:bodyPr>
          <a:lstStyle/>
          <a:p>
            <a:pPr algn="ctr"/>
            <a:r>
              <a:rPr lang="en-US" sz="2400" dirty="0"/>
              <a:t>2016</a:t>
            </a:r>
            <a:endParaRPr lang="en-GB" sz="2400" dirty="0"/>
          </a:p>
        </p:txBody>
      </p:sp>
      <p:sp>
        <p:nvSpPr>
          <p:cNvPr id="15" name="Rectangle: Rounded Corners 14">
            <a:extLst>
              <a:ext uri="{FF2B5EF4-FFF2-40B4-BE49-F238E27FC236}">
                <a16:creationId xmlns:a16="http://schemas.microsoft.com/office/drawing/2014/main" id="{49724676-7304-4E83-AD98-B0ABF8B7C870}"/>
              </a:ext>
            </a:extLst>
          </p:cNvPr>
          <p:cNvSpPr/>
          <p:nvPr/>
        </p:nvSpPr>
        <p:spPr>
          <a:xfrm>
            <a:off x="8970771" y="102955"/>
            <a:ext cx="3043435" cy="712889"/>
          </a:xfrm>
          <a:prstGeom prst="roundRect">
            <a:avLst/>
          </a:prstGeom>
          <a:solidFill>
            <a:srgbClr val="E6E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244E4DD9-C2F5-4A98-ABCA-F629BC857F5B}"/>
              </a:ext>
            </a:extLst>
          </p:cNvPr>
          <p:cNvSpPr txBox="1"/>
          <p:nvPr/>
        </p:nvSpPr>
        <p:spPr>
          <a:xfrm>
            <a:off x="9029700" y="130081"/>
            <a:ext cx="2879732" cy="646331"/>
          </a:xfrm>
          <a:prstGeom prst="rect">
            <a:avLst/>
          </a:prstGeom>
          <a:noFill/>
        </p:spPr>
        <p:txBody>
          <a:bodyPr wrap="square" rtlCol="0">
            <a:spAutoFit/>
          </a:bodyPr>
          <a:lstStyle/>
          <a:p>
            <a:r>
              <a:rPr lang="en-US" b="1" dirty="0"/>
              <a:t>Use these slides to help you with Activity 2</a:t>
            </a:r>
            <a:endParaRPr lang="en-GB" b="1" i="1" dirty="0"/>
          </a:p>
        </p:txBody>
      </p:sp>
    </p:spTree>
    <p:extLst>
      <p:ext uri="{BB962C8B-B14F-4D97-AF65-F5344CB8AC3E}">
        <p14:creationId xmlns:p14="http://schemas.microsoft.com/office/powerpoint/2010/main" val="4172884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411" y="994441"/>
            <a:ext cx="10465349" cy="964416"/>
          </a:xfrm>
        </p:spPr>
        <p:txBody>
          <a:bodyPr>
            <a:noAutofit/>
          </a:bodyPr>
          <a:lstStyle/>
          <a:p>
            <a:pPr>
              <a:spcBef>
                <a:spcPts val="0"/>
              </a:spcBef>
            </a:pPr>
            <a:r>
              <a:rPr lang="en-GB" dirty="0"/>
              <a:t>In Sept 2022 the Moors for the Future Project spotted bats on Kinder Scout at the highest altitude ever recorded in Derbyshire! </a:t>
            </a:r>
          </a:p>
          <a:p>
            <a:pPr>
              <a:spcBef>
                <a:spcPts val="0"/>
              </a:spcBef>
            </a:pPr>
            <a:endParaRPr lang="en-GB" sz="2400" dirty="0"/>
          </a:p>
          <a:p>
            <a:pPr marL="0" indent="0">
              <a:spcBef>
                <a:spcPts val="0"/>
              </a:spcBef>
              <a:buNone/>
            </a:pPr>
            <a:endParaRPr lang="en-GB" sz="3200" dirty="0"/>
          </a:p>
          <a:p>
            <a:pPr lvl="1">
              <a:spcBef>
                <a:spcPts val="0"/>
              </a:spcBef>
            </a:pPr>
            <a:endParaRPr lang="en-GB" sz="2800" dirty="0"/>
          </a:p>
          <a:p>
            <a:pPr>
              <a:spcBef>
                <a:spcPts val="0"/>
              </a:spcBef>
            </a:pPr>
            <a:endParaRPr lang="en-GB" sz="3200" dirty="0"/>
          </a:p>
        </p:txBody>
      </p:sp>
      <p:sp>
        <p:nvSpPr>
          <p:cNvPr id="8" name="Title 1"/>
          <p:cNvSpPr>
            <a:spLocks noGrp="1"/>
          </p:cNvSpPr>
          <p:nvPr>
            <p:ph type="title"/>
          </p:nvPr>
        </p:nvSpPr>
        <p:spPr>
          <a:xfrm>
            <a:off x="568411" y="7727"/>
            <a:ext cx="10465349" cy="1072007"/>
          </a:xfrm>
        </p:spPr>
        <p:txBody>
          <a:bodyPr>
            <a:noAutofit/>
          </a:bodyPr>
          <a:lstStyle/>
          <a:p>
            <a:pPr algn="l"/>
            <a:r>
              <a:rPr lang="en-GB" sz="3200" b="1" dirty="0">
                <a:solidFill>
                  <a:srgbClr val="77538E"/>
                </a:solidFill>
              </a:rPr>
              <a:t>How has restoring the peat in the Peak improved biodiversity? </a:t>
            </a:r>
            <a:endParaRPr lang="en-US" sz="3200" b="1" dirty="0">
              <a:solidFill>
                <a:srgbClr val="77538E"/>
              </a:solidFill>
            </a:endParaRPr>
          </a:p>
        </p:txBody>
      </p:sp>
      <p:pic>
        <p:nvPicPr>
          <p:cNvPr id="5" name="Picture 4"/>
          <p:cNvPicPr>
            <a:picLocks noChangeAspect="1"/>
          </p:cNvPicPr>
          <p:nvPr/>
        </p:nvPicPr>
        <p:blipFill>
          <a:blip r:embed="rId3"/>
          <a:stretch>
            <a:fillRect/>
          </a:stretch>
        </p:blipFill>
        <p:spPr>
          <a:xfrm>
            <a:off x="10424" y="5440680"/>
            <a:ext cx="12192000" cy="1417320"/>
          </a:xfrm>
          <a:prstGeom prst="rect">
            <a:avLst/>
          </a:prstGeom>
        </p:spPr>
      </p:pic>
      <p:sp>
        <p:nvSpPr>
          <p:cNvPr id="6" name="Rounded Rectangle 5"/>
          <p:cNvSpPr/>
          <p:nvPr/>
        </p:nvSpPr>
        <p:spPr>
          <a:xfrm>
            <a:off x="842887" y="2282301"/>
            <a:ext cx="6590147" cy="2511491"/>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42886" y="2537772"/>
            <a:ext cx="6590147" cy="2000548"/>
          </a:xfrm>
          <a:prstGeom prst="rect">
            <a:avLst/>
          </a:prstGeom>
        </p:spPr>
        <p:txBody>
          <a:bodyPr wrap="square">
            <a:spAutoFit/>
          </a:bodyPr>
          <a:lstStyle/>
          <a:p>
            <a:pPr algn="ctr"/>
            <a:r>
              <a:rPr lang="en-GB" sz="3200" dirty="0"/>
              <a:t>Why are bats a good sign for the peat moorland?</a:t>
            </a:r>
          </a:p>
          <a:p>
            <a:pPr algn="ctr"/>
            <a:endParaRPr lang="en-GB" sz="2800" dirty="0"/>
          </a:p>
          <a:p>
            <a:pPr algn="ctr"/>
            <a:r>
              <a:rPr lang="en-GB" sz="2800" i="1" dirty="0"/>
              <a:t>Clue: What do bats eat?</a:t>
            </a:r>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22590" y="2282301"/>
            <a:ext cx="3777756" cy="3112870"/>
          </a:xfrm>
          <a:prstGeom prst="rect">
            <a:avLst/>
          </a:prstGeom>
        </p:spPr>
      </p:pic>
    </p:spTree>
    <p:extLst>
      <p:ext uri="{BB962C8B-B14F-4D97-AF65-F5344CB8AC3E}">
        <p14:creationId xmlns:p14="http://schemas.microsoft.com/office/powerpoint/2010/main" val="241952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4741" y="112734"/>
            <a:ext cx="6370913" cy="454694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r="685"/>
          <a:stretch/>
        </p:blipFill>
        <p:spPr>
          <a:xfrm>
            <a:off x="6338171" y="2707859"/>
            <a:ext cx="5853830" cy="4150142"/>
          </a:xfrm>
          <a:prstGeom prst="rect">
            <a:avLst/>
          </a:prstGeom>
        </p:spPr>
      </p:pic>
    </p:spTree>
    <p:extLst>
      <p:ext uri="{BB962C8B-B14F-4D97-AF65-F5344CB8AC3E}">
        <p14:creationId xmlns:p14="http://schemas.microsoft.com/office/powerpoint/2010/main" val="212717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411" y="1317885"/>
            <a:ext cx="11214286" cy="4955988"/>
          </a:xfrm>
        </p:spPr>
        <p:txBody>
          <a:bodyPr>
            <a:noAutofit/>
          </a:bodyPr>
          <a:lstStyle/>
          <a:p>
            <a:pPr>
              <a:spcBef>
                <a:spcPts val="0"/>
              </a:spcBef>
            </a:pPr>
            <a:r>
              <a:rPr lang="en-GB" sz="3200" dirty="0"/>
              <a:t>As of Sept 2022 the Moors for the Future Project have:</a:t>
            </a:r>
          </a:p>
          <a:p>
            <a:pPr marL="0" indent="0">
              <a:lnSpc>
                <a:spcPct val="100000"/>
              </a:lnSpc>
              <a:spcBef>
                <a:spcPts val="0"/>
              </a:spcBef>
              <a:buNone/>
            </a:pPr>
            <a:endParaRPr lang="en-GB" sz="1600" dirty="0"/>
          </a:p>
          <a:p>
            <a:pPr lvl="1">
              <a:spcBef>
                <a:spcPts val="0"/>
              </a:spcBef>
            </a:pPr>
            <a:r>
              <a:rPr lang="en-GB" sz="3200" b="1" dirty="0"/>
              <a:t>Restored </a:t>
            </a:r>
            <a:r>
              <a:rPr lang="en-GB" sz="3200" dirty="0"/>
              <a:t>35km</a:t>
            </a:r>
            <a:r>
              <a:rPr lang="en-GB" sz="3200" baseline="30000" dirty="0"/>
              <a:t>2</a:t>
            </a:r>
            <a:r>
              <a:rPr lang="en-GB" sz="3200" dirty="0"/>
              <a:t> of moorland in the Peak District and South Pennines over the last 20 years. </a:t>
            </a:r>
          </a:p>
          <a:p>
            <a:pPr marL="457200" lvl="1" indent="0">
              <a:spcBef>
                <a:spcPts val="0"/>
              </a:spcBef>
              <a:buNone/>
            </a:pPr>
            <a:r>
              <a:rPr lang="en-GB" sz="2800" dirty="0"/>
              <a:t> </a:t>
            </a:r>
          </a:p>
          <a:p>
            <a:pPr marL="0" indent="0">
              <a:spcBef>
                <a:spcPts val="0"/>
              </a:spcBef>
              <a:buNone/>
            </a:pPr>
            <a:endParaRPr lang="en-GB" sz="3200" dirty="0"/>
          </a:p>
          <a:p>
            <a:pPr>
              <a:spcBef>
                <a:spcPts val="0"/>
              </a:spcBef>
            </a:pPr>
            <a:endParaRPr lang="en-GB" sz="3200" dirty="0"/>
          </a:p>
          <a:p>
            <a:pPr lvl="1">
              <a:spcBef>
                <a:spcPts val="0"/>
              </a:spcBef>
            </a:pPr>
            <a:endParaRPr lang="en-GB" sz="2800" dirty="0"/>
          </a:p>
          <a:p>
            <a:pPr>
              <a:spcBef>
                <a:spcPts val="0"/>
              </a:spcBef>
            </a:pPr>
            <a:endParaRPr lang="en-GB" sz="3200" dirty="0"/>
          </a:p>
        </p:txBody>
      </p:sp>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How has the peat in the Peak improved? </a:t>
            </a:r>
            <a:endParaRPr lang="en-US" sz="4320" b="1" dirty="0">
              <a:solidFill>
                <a:srgbClr val="77538E"/>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44402" y="3058107"/>
            <a:ext cx="7503196" cy="2541740"/>
          </a:xfrm>
          <a:prstGeom prst="rect">
            <a:avLst/>
          </a:prstGeom>
        </p:spPr>
      </p:pic>
      <p:sp>
        <p:nvSpPr>
          <p:cNvPr id="5" name="TextBox 4"/>
          <p:cNvSpPr txBox="1"/>
          <p:nvPr/>
        </p:nvSpPr>
        <p:spPr>
          <a:xfrm>
            <a:off x="3502925" y="3057580"/>
            <a:ext cx="1150961" cy="461665"/>
          </a:xfrm>
          <a:prstGeom prst="rect">
            <a:avLst/>
          </a:prstGeom>
          <a:noFill/>
        </p:spPr>
        <p:txBody>
          <a:bodyPr wrap="square" rtlCol="0">
            <a:spAutoFit/>
          </a:bodyPr>
          <a:lstStyle/>
          <a:p>
            <a:pPr algn="ctr"/>
            <a:r>
              <a:rPr lang="en-GB" sz="2400" b="1" dirty="0"/>
              <a:t>Before</a:t>
            </a:r>
          </a:p>
        </p:txBody>
      </p:sp>
      <p:sp>
        <p:nvSpPr>
          <p:cNvPr id="6" name="TextBox 5"/>
          <p:cNvSpPr txBox="1"/>
          <p:nvPr/>
        </p:nvSpPr>
        <p:spPr>
          <a:xfrm>
            <a:off x="7588400" y="3057580"/>
            <a:ext cx="1150961" cy="461665"/>
          </a:xfrm>
          <a:prstGeom prst="rect">
            <a:avLst/>
          </a:prstGeom>
          <a:noFill/>
        </p:spPr>
        <p:txBody>
          <a:bodyPr wrap="square" rtlCol="0">
            <a:spAutoFit/>
          </a:bodyPr>
          <a:lstStyle/>
          <a:p>
            <a:pPr algn="ctr"/>
            <a:r>
              <a:rPr lang="en-GB" sz="2400" b="1" dirty="0"/>
              <a:t>After</a:t>
            </a:r>
          </a:p>
        </p:txBody>
      </p:sp>
      <p:sp>
        <p:nvSpPr>
          <p:cNvPr id="9" name="Rounded Rectangle 8"/>
          <p:cNvSpPr/>
          <p:nvPr/>
        </p:nvSpPr>
        <p:spPr>
          <a:xfrm>
            <a:off x="8801406" y="2500027"/>
            <a:ext cx="2935279" cy="923087"/>
          </a:xfrm>
          <a:prstGeom prst="roundRect">
            <a:avLst/>
          </a:prstGeom>
          <a:solidFill>
            <a:srgbClr val="DDF0E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695320" y="2492212"/>
            <a:ext cx="3147450" cy="949662"/>
          </a:xfrm>
          <a:prstGeom prst="rect">
            <a:avLst/>
          </a:prstGeom>
        </p:spPr>
        <p:txBody>
          <a:bodyPr wrap="square">
            <a:spAutoFit/>
          </a:bodyPr>
          <a:lstStyle/>
          <a:p>
            <a:pPr algn="ctr"/>
            <a:r>
              <a:rPr lang="en-GB" sz="2800" dirty="0"/>
              <a:t>That’s nearly 5,000 football pitches!</a:t>
            </a:r>
          </a:p>
        </p:txBody>
      </p:sp>
      <p:pic>
        <p:nvPicPr>
          <p:cNvPr id="11" name="Picture 10"/>
          <p:cNvPicPr>
            <a:picLocks noChangeAspect="1"/>
          </p:cNvPicPr>
          <p:nvPr/>
        </p:nvPicPr>
        <p:blipFill>
          <a:blip r:embed="rId3"/>
          <a:stretch>
            <a:fillRect/>
          </a:stretch>
        </p:blipFill>
        <p:spPr>
          <a:xfrm>
            <a:off x="0" y="5440680"/>
            <a:ext cx="12192000" cy="1417320"/>
          </a:xfrm>
          <a:prstGeom prst="rect">
            <a:avLst/>
          </a:prstGeom>
        </p:spPr>
      </p:pic>
      <p:sp>
        <p:nvSpPr>
          <p:cNvPr id="12" name="TextBox 11"/>
          <p:cNvSpPr txBox="1"/>
          <p:nvPr/>
        </p:nvSpPr>
        <p:spPr>
          <a:xfrm>
            <a:off x="8099981" y="5213744"/>
            <a:ext cx="1810111" cy="261610"/>
          </a:xfrm>
          <a:prstGeom prst="rect">
            <a:avLst/>
          </a:prstGeom>
          <a:noFill/>
        </p:spPr>
        <p:txBody>
          <a:bodyPr wrap="none" rtlCol="0">
            <a:spAutoFit/>
          </a:bodyPr>
          <a:lstStyle/>
          <a:p>
            <a:r>
              <a:rPr lang="en-GB" sz="1100" dirty="0">
                <a:solidFill>
                  <a:schemeClr val="bg1"/>
                </a:solidFill>
              </a:rPr>
              <a:t>Image: Moors for the Future</a:t>
            </a:r>
          </a:p>
        </p:txBody>
      </p:sp>
      <p:sp>
        <p:nvSpPr>
          <p:cNvPr id="13" name="TextBox 12"/>
          <p:cNvSpPr txBox="1"/>
          <p:nvPr/>
        </p:nvSpPr>
        <p:spPr>
          <a:xfrm>
            <a:off x="4285889" y="5213744"/>
            <a:ext cx="1810111" cy="261610"/>
          </a:xfrm>
          <a:prstGeom prst="rect">
            <a:avLst/>
          </a:prstGeom>
          <a:noFill/>
        </p:spPr>
        <p:txBody>
          <a:bodyPr wrap="none" rtlCol="0">
            <a:spAutoFit/>
          </a:bodyPr>
          <a:lstStyle/>
          <a:p>
            <a:r>
              <a:rPr lang="en-GB" sz="1100" dirty="0">
                <a:solidFill>
                  <a:schemeClr val="bg1"/>
                </a:solidFill>
              </a:rPr>
              <a:t>Image: Moors for the Future</a:t>
            </a:r>
          </a:p>
        </p:txBody>
      </p:sp>
    </p:spTree>
    <p:extLst>
      <p:ext uri="{BB962C8B-B14F-4D97-AF65-F5344CB8AC3E}">
        <p14:creationId xmlns:p14="http://schemas.microsoft.com/office/powerpoint/2010/main" val="2871394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192D5-807A-418D-AAD9-E28C109C7D9D}"/>
              </a:ext>
            </a:extLst>
          </p:cNvPr>
          <p:cNvSpPr>
            <a:spLocks noGrp="1"/>
          </p:cNvSpPr>
          <p:nvPr>
            <p:ph type="title"/>
          </p:nvPr>
        </p:nvSpPr>
        <p:spPr>
          <a:xfrm>
            <a:off x="838200" y="160257"/>
            <a:ext cx="10515600" cy="1339114"/>
          </a:xfrm>
        </p:spPr>
        <p:txBody>
          <a:bodyPr>
            <a:normAutofit/>
          </a:bodyPr>
          <a:lstStyle/>
          <a:p>
            <a:r>
              <a:rPr lang="en-US" sz="3600" b="1" dirty="0">
                <a:solidFill>
                  <a:srgbClr val="7030A0"/>
                </a:solidFill>
              </a:rPr>
              <a:t>Create a timeline of what has happened to peat in the Peak since the 1800’s.</a:t>
            </a:r>
            <a:endParaRPr lang="en-GB" sz="3600" b="1" dirty="0">
              <a:solidFill>
                <a:srgbClr val="7030A0"/>
              </a:solidFill>
            </a:endParaRPr>
          </a:p>
        </p:txBody>
      </p:sp>
      <p:sp>
        <p:nvSpPr>
          <p:cNvPr id="3" name="Content Placeholder 2">
            <a:extLst>
              <a:ext uri="{FF2B5EF4-FFF2-40B4-BE49-F238E27FC236}">
                <a16:creationId xmlns:a16="http://schemas.microsoft.com/office/drawing/2014/main" id="{192FE798-1F8B-4E65-B22E-7052F6AAE41C}"/>
              </a:ext>
            </a:extLst>
          </p:cNvPr>
          <p:cNvSpPr>
            <a:spLocks noGrp="1"/>
          </p:cNvSpPr>
          <p:nvPr>
            <p:ph idx="1"/>
          </p:nvPr>
        </p:nvSpPr>
        <p:spPr>
          <a:xfrm>
            <a:off x="685800" y="1910146"/>
            <a:ext cx="10515600" cy="3549164"/>
          </a:xfrm>
        </p:spPr>
        <p:txBody>
          <a:bodyPr>
            <a:normAutofit lnSpcReduction="10000"/>
          </a:bodyPr>
          <a:lstStyle/>
          <a:p>
            <a:pPr marL="0" indent="0">
              <a:buNone/>
            </a:pPr>
            <a:r>
              <a:rPr lang="en-US" sz="1900" b="1" u="sng" dirty="0"/>
              <a:t>Hints:</a:t>
            </a:r>
            <a:r>
              <a:rPr lang="en-US" sz="1900" dirty="0"/>
              <a:t> </a:t>
            </a:r>
          </a:p>
          <a:p>
            <a:pPr marL="0" indent="0">
              <a:buNone/>
            </a:pPr>
            <a:r>
              <a:rPr lang="en-US" sz="1900" dirty="0"/>
              <a:t>What did the peat look like before the Industrial Revolution in the 1800’s?</a:t>
            </a:r>
          </a:p>
          <a:p>
            <a:pPr marL="0" indent="0">
              <a:buNone/>
            </a:pPr>
            <a:r>
              <a:rPr lang="en-US" sz="1900" dirty="0"/>
              <a:t>What caused the vegetation to disappear from the moorland between 1800 and the 1970’s?</a:t>
            </a:r>
          </a:p>
          <a:p>
            <a:pPr marL="0" indent="0">
              <a:buNone/>
            </a:pPr>
            <a:r>
              <a:rPr lang="en-US" sz="1900" dirty="0"/>
              <a:t>How much peat had disappeared on Black Hill by the 1990’s?</a:t>
            </a:r>
          </a:p>
          <a:p>
            <a:pPr marL="0" indent="0">
              <a:buNone/>
            </a:pPr>
            <a:r>
              <a:rPr lang="en-US" sz="1900" dirty="0"/>
              <a:t>What methods did they use to try to prevent more damage from the </a:t>
            </a:r>
            <a:r>
              <a:rPr lang="en-US" sz="1900" dirty="0" err="1"/>
              <a:t>Pennine</a:t>
            </a:r>
            <a:r>
              <a:rPr lang="en-US" sz="1900" dirty="0"/>
              <a:t> Way walkers and restore the peat?</a:t>
            </a:r>
          </a:p>
          <a:p>
            <a:pPr marL="0" indent="0">
              <a:buNone/>
            </a:pPr>
            <a:r>
              <a:rPr lang="en-US" sz="1900" dirty="0"/>
              <a:t>What methods have been used by Moors For the Future to help restore the blanket bog and protect the peat?</a:t>
            </a:r>
          </a:p>
          <a:p>
            <a:pPr marL="0" indent="0">
              <a:buNone/>
            </a:pPr>
            <a:r>
              <a:rPr lang="en-US" sz="1900" dirty="0"/>
              <a:t>What changes have taken place since 2003?</a:t>
            </a:r>
          </a:p>
          <a:p>
            <a:pPr marL="0" indent="0">
              <a:buNone/>
            </a:pPr>
            <a:r>
              <a:rPr lang="en-US" sz="1900" dirty="0"/>
              <a:t>How has biodiversity improved on Black Hill?</a:t>
            </a:r>
          </a:p>
          <a:p>
            <a:pPr marL="0" indent="0">
              <a:buNone/>
            </a:pPr>
            <a:endParaRPr lang="en-US" sz="1800" b="1" dirty="0"/>
          </a:p>
        </p:txBody>
      </p:sp>
      <p:cxnSp>
        <p:nvCxnSpPr>
          <p:cNvPr id="14" name="Straight Arrow Connector 13">
            <a:extLst>
              <a:ext uri="{FF2B5EF4-FFF2-40B4-BE49-F238E27FC236}">
                <a16:creationId xmlns:a16="http://schemas.microsoft.com/office/drawing/2014/main" id="{4767BF94-229F-441D-8EF0-ABFD40132A55}"/>
              </a:ext>
            </a:extLst>
          </p:cNvPr>
          <p:cNvCxnSpPr>
            <a:cxnSpLocks/>
          </p:cNvCxnSpPr>
          <p:nvPr/>
        </p:nvCxnSpPr>
        <p:spPr>
          <a:xfrm>
            <a:off x="1012497" y="1596510"/>
            <a:ext cx="970096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2DF2D816-5DFE-4657-BC83-15CC6D3CCDDA}"/>
              </a:ext>
            </a:extLst>
          </p:cNvPr>
          <p:cNvSpPr txBox="1"/>
          <p:nvPr/>
        </p:nvSpPr>
        <p:spPr>
          <a:xfrm>
            <a:off x="246570" y="1411844"/>
            <a:ext cx="842127" cy="369332"/>
          </a:xfrm>
          <a:prstGeom prst="rect">
            <a:avLst/>
          </a:prstGeom>
          <a:noFill/>
        </p:spPr>
        <p:txBody>
          <a:bodyPr wrap="square" rtlCol="0">
            <a:spAutoFit/>
          </a:bodyPr>
          <a:lstStyle/>
          <a:p>
            <a:r>
              <a:rPr lang="en-US" b="1" dirty="0"/>
              <a:t>1800’s</a:t>
            </a:r>
            <a:endParaRPr lang="en-GB" b="1" dirty="0"/>
          </a:p>
        </p:txBody>
      </p:sp>
      <p:sp>
        <p:nvSpPr>
          <p:cNvPr id="16" name="TextBox 15">
            <a:extLst>
              <a:ext uri="{FF2B5EF4-FFF2-40B4-BE49-F238E27FC236}">
                <a16:creationId xmlns:a16="http://schemas.microsoft.com/office/drawing/2014/main" id="{544C30FE-5B77-4FD8-A1F4-8150C4FCDCE6}"/>
              </a:ext>
            </a:extLst>
          </p:cNvPr>
          <p:cNvSpPr txBox="1"/>
          <p:nvPr/>
        </p:nvSpPr>
        <p:spPr>
          <a:xfrm>
            <a:off x="10713464" y="1398689"/>
            <a:ext cx="842127" cy="369332"/>
          </a:xfrm>
          <a:prstGeom prst="rect">
            <a:avLst/>
          </a:prstGeom>
          <a:noFill/>
        </p:spPr>
        <p:txBody>
          <a:bodyPr wrap="square" rtlCol="0">
            <a:spAutoFit/>
          </a:bodyPr>
          <a:lstStyle/>
          <a:p>
            <a:r>
              <a:rPr lang="en-US" b="1" dirty="0"/>
              <a:t>Today</a:t>
            </a:r>
            <a:endParaRPr lang="en-GB" b="1" dirty="0"/>
          </a:p>
        </p:txBody>
      </p:sp>
      <p:pic>
        <p:nvPicPr>
          <p:cNvPr id="10" name="Picture 9">
            <a:extLst>
              <a:ext uri="{FF2B5EF4-FFF2-40B4-BE49-F238E27FC236}">
                <a16:creationId xmlns:a16="http://schemas.microsoft.com/office/drawing/2014/main" id="{00C05115-0CBD-4BE5-9ABC-50D48A97263C}"/>
              </a:ext>
            </a:extLst>
          </p:cNvPr>
          <p:cNvPicPr>
            <a:picLocks noChangeAspect="1"/>
          </p:cNvPicPr>
          <p:nvPr/>
        </p:nvPicPr>
        <p:blipFill>
          <a:blip r:embed="rId2"/>
          <a:stretch>
            <a:fillRect/>
          </a:stretch>
        </p:blipFill>
        <p:spPr>
          <a:xfrm>
            <a:off x="0" y="5450107"/>
            <a:ext cx="12192000" cy="1417320"/>
          </a:xfrm>
          <a:prstGeom prst="rect">
            <a:avLst/>
          </a:prstGeom>
        </p:spPr>
      </p:pic>
    </p:spTree>
    <p:extLst>
      <p:ext uri="{BB962C8B-B14F-4D97-AF65-F5344CB8AC3E}">
        <p14:creationId xmlns:p14="http://schemas.microsoft.com/office/powerpoint/2010/main" val="1523483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410" y="1055802"/>
            <a:ext cx="10979155" cy="4430598"/>
          </a:xfrm>
        </p:spPr>
        <p:txBody>
          <a:bodyPr>
            <a:noAutofit/>
          </a:bodyPr>
          <a:lstStyle/>
          <a:p>
            <a:pPr>
              <a:spcBef>
                <a:spcPts val="0"/>
              </a:spcBef>
            </a:pPr>
            <a:r>
              <a:rPr lang="en-GB" sz="3200" dirty="0"/>
              <a:t>Avoid walking off paths onto bare soil where possible to prevent damage to vegetation and erosion.</a:t>
            </a:r>
          </a:p>
          <a:p>
            <a:pPr>
              <a:spcBef>
                <a:spcPts val="0"/>
              </a:spcBef>
            </a:pPr>
            <a:r>
              <a:rPr lang="en-GB" sz="3200" dirty="0"/>
              <a:t>Don’t light fires or BBQs on the moorlands – you could accidentally cause a much bigger fire! This is illegal within the Peak District National Park open countryside. </a:t>
            </a:r>
          </a:p>
          <a:p>
            <a:pPr>
              <a:spcBef>
                <a:spcPts val="0"/>
              </a:spcBef>
            </a:pPr>
            <a:r>
              <a:rPr lang="en-GB" sz="3200" dirty="0"/>
              <a:t>Ask people you know to buy peat–free compost to use in </a:t>
            </a:r>
            <a:r>
              <a:rPr lang="en-GB" sz="3200"/>
              <a:t>their gardens.</a:t>
            </a:r>
            <a:endParaRPr lang="en-GB" sz="3200" dirty="0"/>
          </a:p>
          <a:p>
            <a:pPr>
              <a:spcBef>
                <a:spcPts val="0"/>
              </a:spcBef>
            </a:pPr>
            <a:r>
              <a:rPr lang="en-GB" sz="3200" dirty="0"/>
              <a:t>Why not volunteer with your family to help look after our National Park or collect information on the animals and plants there?</a:t>
            </a:r>
          </a:p>
          <a:p>
            <a:pPr lvl="1">
              <a:spcBef>
                <a:spcPts val="0"/>
              </a:spcBef>
            </a:pPr>
            <a:r>
              <a:rPr lang="en-GB" sz="2800" dirty="0">
                <a:hlinkClick r:id="rId2"/>
              </a:rPr>
              <a:t>PPCV Individuals: Peak District National Park</a:t>
            </a:r>
            <a:endParaRPr lang="en-GB" sz="2800" dirty="0"/>
          </a:p>
          <a:p>
            <a:pPr lvl="1">
              <a:spcBef>
                <a:spcPts val="0"/>
              </a:spcBef>
            </a:pPr>
            <a:r>
              <a:rPr lang="en-GB" sz="2800" dirty="0">
                <a:hlinkClick r:id="rId3"/>
              </a:rPr>
              <a:t>Citizen science surveys and sightings | Moors for the Future</a:t>
            </a:r>
            <a:endParaRPr lang="en-GB" sz="3200" dirty="0"/>
          </a:p>
          <a:p>
            <a:pPr lvl="1">
              <a:spcBef>
                <a:spcPts val="0"/>
              </a:spcBef>
            </a:pPr>
            <a:endParaRPr lang="en-GB" sz="2800" dirty="0"/>
          </a:p>
          <a:p>
            <a:pPr lvl="1">
              <a:spcBef>
                <a:spcPts val="0"/>
              </a:spcBef>
            </a:pPr>
            <a:endParaRPr lang="en-GB" sz="2800" dirty="0"/>
          </a:p>
          <a:p>
            <a:pPr lvl="1">
              <a:spcBef>
                <a:spcPts val="0"/>
              </a:spcBef>
            </a:pPr>
            <a:endParaRPr lang="en-GB" sz="2800" dirty="0"/>
          </a:p>
          <a:p>
            <a:pPr>
              <a:spcBef>
                <a:spcPts val="0"/>
              </a:spcBef>
            </a:pPr>
            <a:endParaRPr lang="en-GB" sz="3200" dirty="0"/>
          </a:p>
        </p:txBody>
      </p:sp>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How can you help?</a:t>
            </a:r>
            <a:endParaRPr lang="en-US" sz="4320" b="1" dirty="0">
              <a:solidFill>
                <a:srgbClr val="77538E"/>
              </a:solidFill>
            </a:endParaRPr>
          </a:p>
        </p:txBody>
      </p:sp>
    </p:spTree>
    <p:extLst>
      <p:ext uri="{BB962C8B-B14F-4D97-AF65-F5344CB8AC3E}">
        <p14:creationId xmlns:p14="http://schemas.microsoft.com/office/powerpoint/2010/main" val="376707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410" y="1536252"/>
            <a:ext cx="10979155" cy="3772546"/>
          </a:xfrm>
        </p:spPr>
        <p:txBody>
          <a:bodyPr>
            <a:noAutofit/>
          </a:bodyPr>
          <a:lstStyle/>
          <a:p>
            <a:pPr lvl="1">
              <a:spcBef>
                <a:spcPts val="0"/>
              </a:spcBef>
            </a:pPr>
            <a:r>
              <a:rPr lang="en-GB" sz="2800" dirty="0"/>
              <a:t>Photo licencing</a:t>
            </a:r>
          </a:p>
          <a:p>
            <a:pPr lvl="2">
              <a:spcBef>
                <a:spcPts val="0"/>
              </a:spcBef>
            </a:pPr>
            <a:r>
              <a:rPr lang="en-GB" sz="2400" dirty="0"/>
              <a:t>If no reference given the Peak District owns or has full permission to use the image</a:t>
            </a:r>
          </a:p>
          <a:p>
            <a:pPr lvl="2">
              <a:spcBef>
                <a:spcPts val="0"/>
              </a:spcBef>
            </a:pPr>
            <a:r>
              <a:rPr lang="en-GB" sz="2400" dirty="0"/>
              <a:t>If referenced and followed by </a:t>
            </a:r>
            <a:r>
              <a:rPr lang="en-GB" sz="2400" baseline="30000" dirty="0"/>
              <a:t>1</a:t>
            </a:r>
            <a:r>
              <a:rPr lang="en-GB" sz="2400" dirty="0"/>
              <a:t> the following Creative commons license applies: </a:t>
            </a:r>
            <a:r>
              <a:rPr lang="en-GB" sz="2400" dirty="0">
                <a:hlinkClick r:id="rId2"/>
              </a:rPr>
              <a:t>Creative Commons — Attribution 2.0 Generic — CC BY 2.0</a:t>
            </a:r>
            <a:endParaRPr lang="en-GB" sz="2400" dirty="0"/>
          </a:p>
          <a:p>
            <a:pPr lvl="2">
              <a:spcBef>
                <a:spcPts val="0"/>
              </a:spcBef>
            </a:pPr>
            <a:r>
              <a:rPr lang="en-GB" sz="2400" dirty="0"/>
              <a:t>If referenced and followed by </a:t>
            </a:r>
            <a:r>
              <a:rPr lang="en-GB" sz="2400" baseline="30000" dirty="0"/>
              <a:t>2</a:t>
            </a:r>
            <a:r>
              <a:rPr lang="en-GB" sz="2400" dirty="0"/>
              <a:t> the following Creative commons license  applies: </a:t>
            </a:r>
            <a:r>
              <a:rPr lang="en-GB" sz="2400" dirty="0">
                <a:hlinkClick r:id="rId3"/>
              </a:rPr>
              <a:t>Creative Commons — Attribution-</a:t>
            </a:r>
            <a:r>
              <a:rPr lang="en-GB" sz="2400" dirty="0" err="1">
                <a:hlinkClick r:id="rId3"/>
              </a:rPr>
              <a:t>NonCommercial</a:t>
            </a:r>
            <a:r>
              <a:rPr lang="en-GB" sz="2400" dirty="0">
                <a:hlinkClick r:id="rId3"/>
              </a:rPr>
              <a:t> 2.0 Generic — CC BY-NC 2.0</a:t>
            </a:r>
            <a:endParaRPr lang="en-GB" sz="2400" dirty="0"/>
          </a:p>
          <a:p>
            <a:pPr lvl="2">
              <a:spcBef>
                <a:spcPts val="0"/>
              </a:spcBef>
            </a:pPr>
            <a:endParaRPr lang="en-GB" sz="2400" dirty="0"/>
          </a:p>
          <a:p>
            <a:pPr lvl="1">
              <a:spcBef>
                <a:spcPts val="0"/>
              </a:spcBef>
            </a:pPr>
            <a:endParaRPr lang="en-GB" sz="2800" dirty="0"/>
          </a:p>
          <a:p>
            <a:pPr lvl="1">
              <a:spcBef>
                <a:spcPts val="0"/>
              </a:spcBef>
            </a:pPr>
            <a:endParaRPr lang="en-GB" sz="2800" dirty="0"/>
          </a:p>
          <a:p>
            <a:pPr>
              <a:spcBef>
                <a:spcPts val="0"/>
              </a:spcBef>
            </a:pPr>
            <a:endParaRPr lang="en-GB" sz="3200" dirty="0"/>
          </a:p>
        </p:txBody>
      </p:sp>
      <p:sp>
        <p:nvSpPr>
          <p:cNvPr id="8" name="Title 1"/>
          <p:cNvSpPr>
            <a:spLocks noGrp="1"/>
          </p:cNvSpPr>
          <p:nvPr>
            <p:ph type="title"/>
          </p:nvPr>
        </p:nvSpPr>
        <p:spPr>
          <a:xfrm>
            <a:off x="1158240" y="7727"/>
            <a:ext cx="9875520" cy="1309631"/>
          </a:xfrm>
        </p:spPr>
        <p:txBody>
          <a:bodyPr>
            <a:noAutofit/>
          </a:bodyPr>
          <a:lstStyle/>
          <a:p>
            <a:pPr algn="l"/>
            <a:r>
              <a:rPr lang="en-US" sz="4320" b="1" dirty="0">
                <a:solidFill>
                  <a:srgbClr val="77538E"/>
                </a:solidFill>
              </a:rPr>
              <a:t>Image Permissions</a:t>
            </a:r>
          </a:p>
        </p:txBody>
      </p:sp>
    </p:spTree>
    <p:extLst>
      <p:ext uri="{BB962C8B-B14F-4D97-AF65-F5344CB8AC3E}">
        <p14:creationId xmlns:p14="http://schemas.microsoft.com/office/powerpoint/2010/main" val="2863276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58240" y="7727"/>
            <a:ext cx="9875520" cy="1246307"/>
          </a:xfrm>
        </p:spPr>
        <p:txBody>
          <a:bodyPr>
            <a:noAutofit/>
          </a:bodyPr>
          <a:lstStyle/>
          <a:p>
            <a:pPr algn="l"/>
            <a:r>
              <a:rPr lang="en-GB" sz="4320" b="1" dirty="0">
                <a:solidFill>
                  <a:srgbClr val="77538E"/>
                </a:solidFill>
              </a:rPr>
              <a:t>Key Vocabulary </a:t>
            </a:r>
            <a:endParaRPr lang="en-US" sz="4320" b="1" dirty="0">
              <a:solidFill>
                <a:srgbClr val="77538E"/>
              </a:solidFill>
            </a:endParaRPr>
          </a:p>
        </p:txBody>
      </p:sp>
      <p:pic>
        <p:nvPicPr>
          <p:cNvPr id="9" name="Picture 8"/>
          <p:cNvPicPr>
            <a:picLocks noChangeAspect="1"/>
          </p:cNvPicPr>
          <p:nvPr/>
        </p:nvPicPr>
        <p:blipFill>
          <a:blip r:embed="rId2"/>
          <a:stretch>
            <a:fillRect/>
          </a:stretch>
        </p:blipFill>
        <p:spPr>
          <a:xfrm>
            <a:off x="0" y="5440680"/>
            <a:ext cx="12192000" cy="1417320"/>
          </a:xfrm>
          <a:prstGeom prst="rect">
            <a:avLst/>
          </a:prstGeom>
        </p:spPr>
      </p:pic>
      <p:sp>
        <p:nvSpPr>
          <p:cNvPr id="3" name="Content Placeholder 2"/>
          <p:cNvSpPr>
            <a:spLocks noGrp="1"/>
          </p:cNvSpPr>
          <p:nvPr>
            <p:ph idx="1"/>
          </p:nvPr>
        </p:nvSpPr>
        <p:spPr>
          <a:xfrm>
            <a:off x="574342" y="801278"/>
            <a:ext cx="11043315" cy="4845378"/>
          </a:xfrm>
        </p:spPr>
        <p:txBody>
          <a:bodyPr>
            <a:noAutofit/>
          </a:bodyPr>
          <a:lstStyle/>
          <a:p>
            <a:pPr>
              <a:lnSpc>
                <a:spcPts val="4500"/>
              </a:lnSpc>
              <a:spcBef>
                <a:spcPts val="0"/>
              </a:spcBef>
            </a:pPr>
            <a:r>
              <a:rPr lang="en-GB" b="1" dirty="0"/>
              <a:t>Decompose </a:t>
            </a:r>
            <a:r>
              <a:rPr lang="en-GB" dirty="0"/>
              <a:t> - to rot or break down into its small components</a:t>
            </a:r>
          </a:p>
          <a:p>
            <a:pPr>
              <a:lnSpc>
                <a:spcPts val="4500"/>
              </a:lnSpc>
              <a:spcBef>
                <a:spcPts val="0"/>
              </a:spcBef>
            </a:pPr>
            <a:r>
              <a:rPr lang="en-GB" b="1" dirty="0"/>
              <a:t>Waterlogged </a:t>
            </a:r>
            <a:r>
              <a:rPr lang="en-GB" dirty="0"/>
              <a:t>– full of water (saturated)</a:t>
            </a:r>
          </a:p>
          <a:p>
            <a:pPr>
              <a:lnSpc>
                <a:spcPts val="4500"/>
              </a:lnSpc>
              <a:spcBef>
                <a:spcPts val="0"/>
              </a:spcBef>
            </a:pPr>
            <a:r>
              <a:rPr lang="en-GB" b="1" dirty="0"/>
              <a:t>Degraded </a:t>
            </a:r>
            <a:r>
              <a:rPr lang="en-GB" dirty="0"/>
              <a:t>– In a bad or broken state</a:t>
            </a:r>
            <a:endParaRPr lang="en-GB" b="1" dirty="0"/>
          </a:p>
          <a:p>
            <a:pPr>
              <a:lnSpc>
                <a:spcPts val="4500"/>
              </a:lnSpc>
              <a:spcBef>
                <a:spcPts val="0"/>
              </a:spcBef>
            </a:pPr>
            <a:r>
              <a:rPr lang="en-GB" b="1" dirty="0"/>
              <a:t>Vegetation </a:t>
            </a:r>
            <a:r>
              <a:rPr lang="en-GB" dirty="0"/>
              <a:t>– a large group of plants growing together</a:t>
            </a:r>
            <a:endParaRPr lang="en-GB" b="1" dirty="0"/>
          </a:p>
          <a:p>
            <a:pPr>
              <a:lnSpc>
                <a:spcPts val="4500"/>
              </a:lnSpc>
              <a:spcBef>
                <a:spcPts val="0"/>
              </a:spcBef>
            </a:pPr>
            <a:r>
              <a:rPr lang="en-GB" b="1" dirty="0"/>
              <a:t>Eroded </a:t>
            </a:r>
            <a:r>
              <a:rPr lang="en-GB" dirty="0"/>
              <a:t>– worn away by wind, water and human activity</a:t>
            </a:r>
            <a:endParaRPr lang="en-GB" b="1" dirty="0"/>
          </a:p>
          <a:p>
            <a:pPr>
              <a:lnSpc>
                <a:spcPts val="4500"/>
              </a:lnSpc>
              <a:spcBef>
                <a:spcPts val="0"/>
              </a:spcBef>
            </a:pPr>
            <a:r>
              <a:rPr lang="en-GB" b="1" dirty="0"/>
              <a:t>Replenish </a:t>
            </a:r>
            <a:r>
              <a:rPr lang="en-GB" dirty="0"/>
              <a:t>–fill something up again</a:t>
            </a:r>
          </a:p>
          <a:p>
            <a:pPr>
              <a:lnSpc>
                <a:spcPts val="4500"/>
              </a:lnSpc>
              <a:spcBef>
                <a:spcPts val="0"/>
              </a:spcBef>
            </a:pPr>
            <a:r>
              <a:rPr lang="en-GB" b="1" dirty="0"/>
              <a:t>Restore </a:t>
            </a:r>
            <a:r>
              <a:rPr lang="en-GB" dirty="0"/>
              <a:t>– to bring back to how it was in the past</a:t>
            </a:r>
          </a:p>
          <a:p>
            <a:pPr>
              <a:lnSpc>
                <a:spcPts val="4500"/>
              </a:lnSpc>
              <a:spcBef>
                <a:spcPts val="0"/>
              </a:spcBef>
            </a:pPr>
            <a:r>
              <a:rPr lang="en-US" b="1" dirty="0"/>
              <a:t>B</a:t>
            </a:r>
            <a:r>
              <a:rPr lang="en-GB" b="1" dirty="0"/>
              <a:t>iodiversity </a:t>
            </a:r>
            <a:r>
              <a:rPr lang="en-GB" dirty="0"/>
              <a:t>– the variety of plant and animal species living in a habitat</a:t>
            </a:r>
            <a:endParaRPr lang="en-GB" b="1" dirty="0"/>
          </a:p>
        </p:txBody>
      </p:sp>
    </p:spTree>
    <p:extLst>
      <p:ext uri="{BB962C8B-B14F-4D97-AF65-F5344CB8AC3E}">
        <p14:creationId xmlns:p14="http://schemas.microsoft.com/office/powerpoint/2010/main" val="61553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240" y="1317358"/>
            <a:ext cx="6363437" cy="3720600"/>
          </a:xfrm>
        </p:spPr>
        <p:txBody>
          <a:bodyPr>
            <a:noAutofit/>
          </a:bodyPr>
          <a:lstStyle/>
          <a:p>
            <a:pPr>
              <a:spcBef>
                <a:spcPts val="0"/>
              </a:spcBef>
            </a:pPr>
            <a:r>
              <a:rPr lang="en-GB" sz="3200" dirty="0"/>
              <a:t>Time to find out how much you remember about the threats to the Peak District peat!</a:t>
            </a:r>
          </a:p>
          <a:p>
            <a:pPr marL="0" indent="0">
              <a:spcBef>
                <a:spcPts val="0"/>
              </a:spcBef>
              <a:buNone/>
            </a:pPr>
            <a:endParaRPr lang="en-GB" sz="3200" dirty="0"/>
          </a:p>
          <a:p>
            <a:pPr>
              <a:spcBef>
                <a:spcPts val="0"/>
              </a:spcBef>
            </a:pPr>
            <a:r>
              <a:rPr lang="en-GB" sz="3200" dirty="0"/>
              <a:t>Your teacher will read out some of the quiz questions you created at the end of the last lesson, do you remember yours? </a:t>
            </a:r>
          </a:p>
          <a:p>
            <a:pPr marL="457200" lvl="1" indent="0">
              <a:spcBef>
                <a:spcPts val="0"/>
              </a:spcBef>
              <a:buNone/>
            </a:pPr>
            <a:endParaRPr lang="en-GB" sz="2800" dirty="0"/>
          </a:p>
        </p:txBody>
      </p:sp>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Quiz Time!</a:t>
            </a:r>
            <a:endParaRPr lang="en-US" sz="4320" b="1" dirty="0">
              <a:solidFill>
                <a:srgbClr val="77538E"/>
              </a:solidFill>
            </a:endParaRPr>
          </a:p>
        </p:txBody>
      </p:sp>
      <p:pic>
        <p:nvPicPr>
          <p:cNvPr id="9" name="Picture 8"/>
          <p:cNvPicPr>
            <a:picLocks noChangeAspect="1"/>
          </p:cNvPicPr>
          <p:nvPr/>
        </p:nvPicPr>
        <p:blipFill>
          <a:blip r:embed="rId2"/>
          <a:stretch>
            <a:fillRect/>
          </a:stretch>
        </p:blipFill>
        <p:spPr>
          <a:xfrm>
            <a:off x="0" y="5440680"/>
            <a:ext cx="12192000" cy="1417320"/>
          </a:xfrm>
          <a:prstGeom prst="rect">
            <a:avLst/>
          </a:prstGeom>
        </p:spPr>
      </p:pic>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3845" y="3065576"/>
            <a:ext cx="3046279" cy="2025894"/>
          </a:xfrm>
          <a:prstGeom prst="rect">
            <a:avLst/>
          </a:prstGeom>
        </p:spPr>
      </p:pic>
      <p:pic>
        <p:nvPicPr>
          <p:cNvPr id="1028" name="Picture 4" descr="Wet blanket bog">
            <a:extLst>
              <a:ext uri="{FF2B5EF4-FFF2-40B4-BE49-F238E27FC236}">
                <a16:creationId xmlns:a16="http://schemas.microsoft.com/office/drawing/2014/main" id="{B8983EFB-7EF5-450A-B662-D2C387C82BD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8273844" y="997413"/>
            <a:ext cx="3046279" cy="202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24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240" y="1132692"/>
            <a:ext cx="10294620" cy="1921136"/>
          </a:xfrm>
        </p:spPr>
        <p:txBody>
          <a:bodyPr>
            <a:noAutofit/>
          </a:bodyPr>
          <a:lstStyle/>
          <a:p>
            <a:pPr>
              <a:spcBef>
                <a:spcPts val="0"/>
              </a:spcBef>
            </a:pPr>
            <a:r>
              <a:rPr lang="en-GB" sz="3200" dirty="0"/>
              <a:t>Much of our peatlands are in an unhealthy condition due to past and current threats damaging them.</a:t>
            </a:r>
          </a:p>
          <a:p>
            <a:pPr>
              <a:spcBef>
                <a:spcPts val="0"/>
              </a:spcBef>
            </a:pPr>
            <a:endParaRPr lang="en-GB" sz="800" dirty="0"/>
          </a:p>
          <a:p>
            <a:pPr>
              <a:spcBef>
                <a:spcPts val="0"/>
              </a:spcBef>
            </a:pPr>
            <a:r>
              <a:rPr lang="en-GB" sz="3200" dirty="0"/>
              <a:t>The Peak District National Park, Moors for the Future and others are working to make</a:t>
            </a:r>
            <a:r>
              <a:rPr lang="en-GB" sz="3200" b="1" dirty="0"/>
              <a:t> </a:t>
            </a:r>
            <a:r>
              <a:rPr lang="en-GB" sz="3200" dirty="0"/>
              <a:t>our</a:t>
            </a:r>
            <a:r>
              <a:rPr lang="en-GB" sz="3200" b="1" dirty="0"/>
              <a:t> </a:t>
            </a:r>
            <a:r>
              <a:rPr lang="en-GB" sz="3200" dirty="0"/>
              <a:t>peatlands healthy again.</a:t>
            </a:r>
          </a:p>
          <a:p>
            <a:pPr marL="457200" lvl="1" indent="0">
              <a:spcBef>
                <a:spcPts val="0"/>
              </a:spcBef>
              <a:buNone/>
            </a:pPr>
            <a:endParaRPr lang="en-GB" sz="2800" dirty="0"/>
          </a:p>
        </p:txBody>
      </p:sp>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What’s being done to help?</a:t>
            </a:r>
            <a:endParaRPr lang="en-US" sz="4320" b="1" dirty="0">
              <a:solidFill>
                <a:srgbClr val="77538E"/>
              </a:solidFill>
            </a:endParaRPr>
          </a:p>
        </p:txBody>
      </p:sp>
      <p:pic>
        <p:nvPicPr>
          <p:cNvPr id="9" name="Picture 8"/>
          <p:cNvPicPr>
            <a:picLocks noChangeAspect="1"/>
          </p:cNvPicPr>
          <p:nvPr/>
        </p:nvPicPr>
        <p:blipFill>
          <a:blip r:embed="rId2"/>
          <a:stretch>
            <a:fillRect/>
          </a:stretch>
        </p:blipFill>
        <p:spPr>
          <a:xfrm>
            <a:off x="0" y="5440680"/>
            <a:ext cx="12192000" cy="1417320"/>
          </a:xfrm>
          <a:prstGeom prst="rect">
            <a:avLst/>
          </a:prstGeom>
        </p:spPr>
      </p:pic>
      <p:sp>
        <p:nvSpPr>
          <p:cNvPr id="2" name="TextBox 1"/>
          <p:cNvSpPr txBox="1"/>
          <p:nvPr/>
        </p:nvSpPr>
        <p:spPr>
          <a:xfrm>
            <a:off x="5268047" y="2869162"/>
            <a:ext cx="45719" cy="369332"/>
          </a:xfrm>
          <a:prstGeom prst="rect">
            <a:avLst/>
          </a:prstGeom>
          <a:noFill/>
        </p:spPr>
        <p:txBody>
          <a:bodyPr wrap="square" rtlCol="0">
            <a:spAutoFit/>
          </a:bodyPr>
          <a:lstStyle/>
          <a:p>
            <a:endParaRPr lang="en-GB" dirty="0"/>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6667" y="3243039"/>
            <a:ext cx="3103556" cy="2056902"/>
          </a:xfrm>
          <a:prstGeom prst="rect">
            <a:avLst/>
          </a:prstGeom>
        </p:spPr>
      </p:pic>
      <p:sp>
        <p:nvSpPr>
          <p:cNvPr id="11" name="TextBox 10"/>
          <p:cNvSpPr txBox="1"/>
          <p:nvPr/>
        </p:nvSpPr>
        <p:spPr>
          <a:xfrm>
            <a:off x="5921198" y="5086092"/>
            <a:ext cx="1671966" cy="261610"/>
          </a:xfrm>
          <a:prstGeom prst="rect">
            <a:avLst/>
          </a:prstGeom>
          <a:noFill/>
        </p:spPr>
        <p:txBody>
          <a:bodyPr wrap="square" rtlCol="0">
            <a:spAutoFit/>
          </a:bodyPr>
          <a:lstStyle/>
          <a:p>
            <a:r>
              <a:rPr lang="en-GB" sz="1100" dirty="0">
                <a:solidFill>
                  <a:schemeClr val="bg1"/>
                </a:solidFill>
              </a:rPr>
              <a:t>Image: Mike Serigrapher</a:t>
            </a:r>
            <a:r>
              <a:rPr lang="en-GB" sz="1100" baseline="30000" dirty="0">
                <a:solidFill>
                  <a:schemeClr val="bg1"/>
                </a:solidFill>
              </a:rPr>
              <a:t>2</a:t>
            </a:r>
            <a:endParaRPr lang="en-GB" sz="1100" dirty="0">
              <a:solidFill>
                <a:schemeClr val="bg1"/>
              </a:solidFill>
            </a:endParaRPr>
          </a:p>
        </p:txBody>
      </p:sp>
      <p:pic>
        <p:nvPicPr>
          <p:cNvPr id="4098" name="Picture 2" descr="Timber dam"/>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921319" y="3244645"/>
            <a:ext cx="2927802" cy="20635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084996" y="5086092"/>
            <a:ext cx="2120013" cy="261610"/>
          </a:xfrm>
          <a:prstGeom prst="rect">
            <a:avLst/>
          </a:prstGeom>
          <a:noFill/>
        </p:spPr>
        <p:txBody>
          <a:bodyPr wrap="square" rtlCol="0">
            <a:spAutoFit/>
          </a:bodyPr>
          <a:lstStyle/>
          <a:p>
            <a:r>
              <a:rPr lang="en-GB" sz="1100" dirty="0">
                <a:solidFill>
                  <a:schemeClr val="bg1"/>
                </a:solidFill>
              </a:rPr>
              <a:t>Image: Moors for the Future</a:t>
            </a:r>
          </a:p>
        </p:txBody>
      </p:sp>
      <p:pic>
        <p:nvPicPr>
          <p:cNvPr id="4100" name="Picture 4" descr="Bare peat - thumbnail"/>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432158" y="3241526"/>
            <a:ext cx="2485727" cy="205062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386003" y="5095082"/>
            <a:ext cx="1979438" cy="261610"/>
          </a:xfrm>
          <a:prstGeom prst="rect">
            <a:avLst/>
          </a:prstGeom>
          <a:noFill/>
        </p:spPr>
        <p:txBody>
          <a:bodyPr wrap="square" rtlCol="0">
            <a:spAutoFit/>
          </a:bodyPr>
          <a:lstStyle/>
          <a:p>
            <a:r>
              <a:rPr lang="en-GB" sz="1100" dirty="0">
                <a:solidFill>
                  <a:schemeClr val="bg1"/>
                </a:solidFill>
              </a:rPr>
              <a:t>Image: Moors for the Future</a:t>
            </a:r>
          </a:p>
        </p:txBody>
      </p:sp>
    </p:spTree>
    <p:extLst>
      <p:ext uri="{BB962C8B-B14F-4D97-AF65-F5344CB8AC3E}">
        <p14:creationId xmlns:p14="http://schemas.microsoft.com/office/powerpoint/2010/main" val="687673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What’s being done to help?</a:t>
            </a:r>
            <a:endParaRPr lang="en-US" sz="4320" b="1" dirty="0">
              <a:solidFill>
                <a:srgbClr val="77538E"/>
              </a:solidFill>
            </a:endParaRPr>
          </a:p>
        </p:txBody>
      </p:sp>
      <p:pic>
        <p:nvPicPr>
          <p:cNvPr id="9" name="Picture 8"/>
          <p:cNvPicPr>
            <a:picLocks noChangeAspect="1"/>
          </p:cNvPicPr>
          <p:nvPr/>
        </p:nvPicPr>
        <p:blipFill>
          <a:blip r:embed="rId2"/>
          <a:stretch>
            <a:fillRect/>
          </a:stretch>
        </p:blipFill>
        <p:spPr>
          <a:xfrm>
            <a:off x="0" y="5440680"/>
            <a:ext cx="12192000" cy="1417320"/>
          </a:xfrm>
          <a:prstGeom prst="rect">
            <a:avLst/>
          </a:prstGeom>
        </p:spPr>
      </p:pic>
      <p:sp>
        <p:nvSpPr>
          <p:cNvPr id="10" name="Content Placeholder 2"/>
          <p:cNvSpPr txBox="1">
            <a:spLocks/>
          </p:cNvSpPr>
          <p:nvPr/>
        </p:nvSpPr>
        <p:spPr>
          <a:xfrm>
            <a:off x="1158240" y="1146349"/>
            <a:ext cx="10351770" cy="2937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3200" dirty="0"/>
              <a:t>Making the peatlands healthy again takes a long time involving many different stages. </a:t>
            </a:r>
          </a:p>
          <a:p>
            <a:pPr>
              <a:spcBef>
                <a:spcPts val="0"/>
              </a:spcBef>
            </a:pPr>
            <a:r>
              <a:rPr lang="en-GB" sz="3200" dirty="0"/>
              <a:t>In this lesson we will look at just some of these stages and the difference they make over time.</a:t>
            </a:r>
          </a:p>
          <a:p>
            <a:pPr>
              <a:spcBef>
                <a:spcPts val="0"/>
              </a:spcBef>
            </a:pPr>
            <a:endParaRPr lang="en-GB" sz="3200" dirty="0"/>
          </a:p>
        </p:txBody>
      </p:sp>
      <p:sp>
        <p:nvSpPr>
          <p:cNvPr id="15" name="TextBox 14"/>
          <p:cNvSpPr txBox="1"/>
          <p:nvPr/>
        </p:nvSpPr>
        <p:spPr>
          <a:xfrm>
            <a:off x="5268047" y="2869162"/>
            <a:ext cx="45719" cy="369332"/>
          </a:xfrm>
          <a:prstGeom prst="rect">
            <a:avLst/>
          </a:prstGeom>
          <a:noFill/>
        </p:spPr>
        <p:txBody>
          <a:bodyPr wrap="square" rtlCol="0">
            <a:spAutoFit/>
          </a:bodyPr>
          <a:lstStyle/>
          <a:p>
            <a:endParaRPr lang="en-GB" dirty="0"/>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6667" y="3243039"/>
            <a:ext cx="3103556" cy="2056902"/>
          </a:xfrm>
          <a:prstGeom prst="rect">
            <a:avLst/>
          </a:prstGeom>
        </p:spPr>
      </p:pic>
      <p:sp>
        <p:nvSpPr>
          <p:cNvPr id="18" name="TextBox 17"/>
          <p:cNvSpPr txBox="1"/>
          <p:nvPr/>
        </p:nvSpPr>
        <p:spPr>
          <a:xfrm>
            <a:off x="5921198" y="5086092"/>
            <a:ext cx="1671966" cy="261610"/>
          </a:xfrm>
          <a:prstGeom prst="rect">
            <a:avLst/>
          </a:prstGeom>
          <a:noFill/>
        </p:spPr>
        <p:txBody>
          <a:bodyPr wrap="square" rtlCol="0">
            <a:spAutoFit/>
          </a:bodyPr>
          <a:lstStyle/>
          <a:p>
            <a:r>
              <a:rPr lang="en-GB" sz="1100" dirty="0">
                <a:solidFill>
                  <a:schemeClr val="bg1"/>
                </a:solidFill>
              </a:rPr>
              <a:t>Image: Mike Serigrapher</a:t>
            </a:r>
            <a:r>
              <a:rPr lang="en-GB" sz="1100" baseline="30000" dirty="0">
                <a:solidFill>
                  <a:schemeClr val="bg1"/>
                </a:solidFill>
              </a:rPr>
              <a:t>2</a:t>
            </a:r>
            <a:endParaRPr lang="en-GB" sz="1100" dirty="0">
              <a:solidFill>
                <a:schemeClr val="bg1"/>
              </a:solidFill>
            </a:endParaRPr>
          </a:p>
        </p:txBody>
      </p:sp>
      <p:pic>
        <p:nvPicPr>
          <p:cNvPr id="19" name="Picture 2" descr="Timber dam"/>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921319" y="3244645"/>
            <a:ext cx="2927802" cy="206357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9084996" y="5086092"/>
            <a:ext cx="2120013" cy="261610"/>
          </a:xfrm>
          <a:prstGeom prst="rect">
            <a:avLst/>
          </a:prstGeom>
          <a:noFill/>
        </p:spPr>
        <p:txBody>
          <a:bodyPr wrap="square" rtlCol="0">
            <a:spAutoFit/>
          </a:bodyPr>
          <a:lstStyle/>
          <a:p>
            <a:r>
              <a:rPr lang="en-GB" sz="1100" dirty="0">
                <a:solidFill>
                  <a:schemeClr val="bg1"/>
                </a:solidFill>
              </a:rPr>
              <a:t>Image: Moors for the Future</a:t>
            </a:r>
          </a:p>
        </p:txBody>
      </p:sp>
      <p:pic>
        <p:nvPicPr>
          <p:cNvPr id="21" name="Picture 4" descr="Bare peat - thumbnail"/>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432158" y="3241526"/>
            <a:ext cx="2485727" cy="205062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386003" y="5095082"/>
            <a:ext cx="1979438" cy="261610"/>
          </a:xfrm>
          <a:prstGeom prst="rect">
            <a:avLst/>
          </a:prstGeom>
          <a:noFill/>
        </p:spPr>
        <p:txBody>
          <a:bodyPr wrap="square" rtlCol="0">
            <a:spAutoFit/>
          </a:bodyPr>
          <a:lstStyle/>
          <a:p>
            <a:r>
              <a:rPr lang="en-GB" sz="1100" dirty="0">
                <a:solidFill>
                  <a:schemeClr val="bg1"/>
                </a:solidFill>
              </a:rPr>
              <a:t>Image: Moors for the Future</a:t>
            </a:r>
          </a:p>
        </p:txBody>
      </p:sp>
      <p:sp>
        <p:nvSpPr>
          <p:cNvPr id="13" name="Rounded Rectangle 10">
            <a:extLst>
              <a:ext uri="{FF2B5EF4-FFF2-40B4-BE49-F238E27FC236}">
                <a16:creationId xmlns:a16="http://schemas.microsoft.com/office/drawing/2014/main" id="{2EF323A5-C453-445B-B6D7-F4546C7535C5}"/>
              </a:ext>
            </a:extLst>
          </p:cNvPr>
          <p:cNvSpPr/>
          <p:nvPr/>
        </p:nvSpPr>
        <p:spPr>
          <a:xfrm>
            <a:off x="8565396" y="83918"/>
            <a:ext cx="3494377" cy="969453"/>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4CDE740-F444-40F2-A8E9-B5B8D8B8BF81}"/>
              </a:ext>
            </a:extLst>
          </p:cNvPr>
          <p:cNvSpPr/>
          <p:nvPr/>
        </p:nvSpPr>
        <p:spPr>
          <a:xfrm rot="21585276">
            <a:off x="8566897" y="60813"/>
            <a:ext cx="3289245" cy="1015663"/>
          </a:xfrm>
          <a:prstGeom prst="rect">
            <a:avLst/>
          </a:prstGeom>
        </p:spPr>
        <p:txBody>
          <a:bodyPr wrap="square">
            <a:spAutoFit/>
          </a:bodyPr>
          <a:lstStyle/>
          <a:p>
            <a:pPr algn="ctr"/>
            <a:r>
              <a:rPr lang="en-US" sz="2000" dirty="0"/>
              <a:t>Can you find the answers       to Activity 1 in these           next 6 slides?</a:t>
            </a:r>
            <a:endParaRPr lang="en-GB" sz="2000" dirty="0"/>
          </a:p>
        </p:txBody>
      </p:sp>
    </p:spTree>
    <p:extLst>
      <p:ext uri="{BB962C8B-B14F-4D97-AF65-F5344CB8AC3E}">
        <p14:creationId xmlns:p14="http://schemas.microsoft.com/office/powerpoint/2010/main" val="428725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48862"/>
            <a:ext cx="9875520" cy="1309631"/>
          </a:xfrm>
        </p:spPr>
        <p:txBody>
          <a:bodyPr>
            <a:noAutofit/>
          </a:bodyPr>
          <a:lstStyle/>
          <a:p>
            <a:pPr algn="l"/>
            <a:r>
              <a:rPr lang="en-GB" sz="4320" b="1" dirty="0">
                <a:solidFill>
                  <a:srgbClr val="77538E"/>
                </a:solidFill>
              </a:rPr>
              <a:t>1. Building dams</a:t>
            </a:r>
            <a:endParaRPr lang="en-US" sz="4320" b="1" dirty="0">
              <a:solidFill>
                <a:srgbClr val="77538E"/>
              </a:solidFill>
            </a:endParaRPr>
          </a:p>
        </p:txBody>
      </p:sp>
      <p:pic>
        <p:nvPicPr>
          <p:cNvPr id="9" name="Picture 8"/>
          <p:cNvPicPr>
            <a:picLocks noChangeAspect="1"/>
          </p:cNvPicPr>
          <p:nvPr/>
        </p:nvPicPr>
        <p:blipFill>
          <a:blip r:embed="rId3"/>
          <a:stretch>
            <a:fillRect/>
          </a:stretch>
        </p:blipFill>
        <p:spPr>
          <a:xfrm>
            <a:off x="0" y="5440680"/>
            <a:ext cx="12192000" cy="1417320"/>
          </a:xfrm>
          <a:prstGeom prst="rect">
            <a:avLst/>
          </a:prstGeom>
        </p:spPr>
      </p:pic>
      <p:sp>
        <p:nvSpPr>
          <p:cNvPr id="2" name="TextBox 1"/>
          <p:cNvSpPr txBox="1"/>
          <p:nvPr/>
        </p:nvSpPr>
        <p:spPr>
          <a:xfrm>
            <a:off x="1593669" y="2952206"/>
            <a:ext cx="45719" cy="369332"/>
          </a:xfrm>
          <a:prstGeom prst="rect">
            <a:avLst/>
          </a:prstGeom>
          <a:noFill/>
        </p:spPr>
        <p:txBody>
          <a:bodyPr wrap="square" rtlCol="0">
            <a:spAutoFit/>
          </a:bodyPr>
          <a:lstStyle/>
          <a:p>
            <a:endParaRPr lang="en-GB"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374" y="1262568"/>
            <a:ext cx="5287377" cy="4053757"/>
          </a:xfrm>
          <a:prstGeom prst="rect">
            <a:avLst/>
          </a:prstGeom>
        </p:spPr>
      </p:pic>
      <p:sp>
        <p:nvSpPr>
          <p:cNvPr id="12" name="Rounded Rectangle 11"/>
          <p:cNvSpPr/>
          <p:nvPr/>
        </p:nvSpPr>
        <p:spPr>
          <a:xfrm>
            <a:off x="3787840" y="156378"/>
            <a:ext cx="7855520" cy="633972"/>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825922" y="254440"/>
            <a:ext cx="7424175" cy="461665"/>
          </a:xfrm>
          <a:prstGeom prst="rect">
            <a:avLst/>
          </a:prstGeom>
        </p:spPr>
        <p:txBody>
          <a:bodyPr wrap="square">
            <a:spAutoFit/>
          </a:bodyPr>
          <a:lstStyle/>
          <a:p>
            <a:pPr algn="ctr"/>
            <a:r>
              <a:rPr lang="en-GB" sz="2400" dirty="0"/>
              <a:t>What difference have the dams made in these photos? </a:t>
            </a:r>
          </a:p>
        </p:txBody>
      </p:sp>
      <p:sp>
        <p:nvSpPr>
          <p:cNvPr id="3" name="TextBox 2"/>
          <p:cNvSpPr txBox="1"/>
          <p:nvPr/>
        </p:nvSpPr>
        <p:spPr>
          <a:xfrm>
            <a:off x="426499" y="1031736"/>
            <a:ext cx="1150961" cy="461665"/>
          </a:xfrm>
          <a:prstGeom prst="rect">
            <a:avLst/>
          </a:prstGeom>
          <a:noFill/>
        </p:spPr>
        <p:txBody>
          <a:bodyPr wrap="square" rtlCol="0">
            <a:spAutoFit/>
          </a:bodyPr>
          <a:lstStyle/>
          <a:p>
            <a:pPr algn="ctr"/>
            <a:r>
              <a:rPr lang="en-GB" sz="2400" b="1" dirty="0"/>
              <a:t>Before</a:t>
            </a:r>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1262568"/>
            <a:ext cx="5418019" cy="4063516"/>
          </a:xfrm>
          <a:prstGeom prst="rect">
            <a:avLst/>
          </a:prstGeom>
        </p:spPr>
      </p:pic>
      <p:sp>
        <p:nvSpPr>
          <p:cNvPr id="14" name="TextBox 13"/>
          <p:cNvSpPr txBox="1"/>
          <p:nvPr/>
        </p:nvSpPr>
        <p:spPr>
          <a:xfrm>
            <a:off x="5882751" y="844818"/>
            <a:ext cx="1150961" cy="461665"/>
          </a:xfrm>
          <a:prstGeom prst="rect">
            <a:avLst/>
          </a:prstGeom>
          <a:noFill/>
        </p:spPr>
        <p:txBody>
          <a:bodyPr wrap="square" rtlCol="0">
            <a:spAutoFit/>
          </a:bodyPr>
          <a:lstStyle/>
          <a:p>
            <a:pPr algn="ctr"/>
            <a:r>
              <a:rPr lang="en-GB" sz="2400" b="1" dirty="0"/>
              <a:t>After</a:t>
            </a:r>
          </a:p>
        </p:txBody>
      </p:sp>
      <p:sp>
        <p:nvSpPr>
          <p:cNvPr id="10" name="Rectangle 9"/>
          <p:cNvSpPr/>
          <p:nvPr/>
        </p:nvSpPr>
        <p:spPr>
          <a:xfrm>
            <a:off x="14782800" y="-1165429"/>
            <a:ext cx="3501066" cy="1384995"/>
          </a:xfrm>
          <a:prstGeom prst="rect">
            <a:avLst/>
          </a:prstGeom>
          <a:noFill/>
        </p:spPr>
        <p:txBody>
          <a:bodyPr wrap="square" lIns="91440" tIns="45720" rIns="91440" bIns="45720">
            <a:spAutoFit/>
          </a:bodyPr>
          <a:lstStyle/>
          <a:p>
            <a:pPr algn="ctr"/>
            <a:r>
              <a:rPr lang="en-US" sz="2800" b="0" cap="none" spc="0" dirty="0">
                <a:ln w="0"/>
                <a:solidFill>
                  <a:schemeClr val="bg1"/>
                </a:solidFill>
                <a:effectLst>
                  <a:outerShdw blurRad="38100" dist="19050" dir="2700000" algn="tl" rotWithShape="0">
                    <a:schemeClr val="dk1">
                      <a:alpha val="40000"/>
                    </a:schemeClr>
                  </a:outerShdw>
                </a:effectLst>
              </a:rPr>
              <a:t>Can’t find image source… think it’s PD or </a:t>
            </a:r>
            <a:r>
              <a:rPr lang="en-US" sz="2800" b="0" cap="none" spc="0" dirty="0" err="1">
                <a:ln w="0"/>
                <a:solidFill>
                  <a:schemeClr val="bg1"/>
                </a:solidFill>
                <a:effectLst>
                  <a:outerShdw blurRad="38100" dist="19050" dir="2700000" algn="tl" rotWithShape="0">
                    <a:schemeClr val="dk1">
                      <a:alpha val="40000"/>
                    </a:schemeClr>
                  </a:outerShdw>
                </a:effectLst>
              </a:rPr>
              <a:t>MoorsFF</a:t>
            </a:r>
            <a:endParaRPr lang="en-US" sz="28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7355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24742" y="361138"/>
            <a:ext cx="3324666" cy="2493500"/>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6250" y="2927930"/>
            <a:ext cx="3381650" cy="2536238"/>
          </a:xfrm>
          <a:prstGeom prst="rect">
            <a:avLst/>
          </a:prstGeom>
        </p:spPr>
      </p:pic>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1. Building </a:t>
            </a:r>
            <a:r>
              <a:rPr lang="en-GB" sz="4320" b="1" dirty="0">
                <a:solidFill>
                  <a:srgbClr val="77538E"/>
                </a:solidFill>
                <a:hlinkClick r:id="rId5"/>
              </a:rPr>
              <a:t>dams</a:t>
            </a:r>
            <a:endParaRPr lang="en-US" sz="4320" b="1" dirty="0">
              <a:solidFill>
                <a:srgbClr val="77538E"/>
              </a:solidFill>
            </a:endParaRPr>
          </a:p>
        </p:txBody>
      </p:sp>
      <p:pic>
        <p:nvPicPr>
          <p:cNvPr id="9" name="Picture 8"/>
          <p:cNvPicPr>
            <a:picLocks noChangeAspect="1"/>
          </p:cNvPicPr>
          <p:nvPr/>
        </p:nvPicPr>
        <p:blipFill>
          <a:blip r:embed="rId6"/>
          <a:stretch>
            <a:fillRect/>
          </a:stretch>
        </p:blipFill>
        <p:spPr>
          <a:xfrm>
            <a:off x="0" y="5440680"/>
            <a:ext cx="12192000" cy="1417320"/>
          </a:xfrm>
          <a:prstGeom prst="rect">
            <a:avLst/>
          </a:prstGeom>
        </p:spPr>
      </p:pic>
      <p:sp>
        <p:nvSpPr>
          <p:cNvPr id="2" name="TextBox 1"/>
          <p:cNvSpPr txBox="1"/>
          <p:nvPr/>
        </p:nvSpPr>
        <p:spPr>
          <a:xfrm>
            <a:off x="1593669" y="2952206"/>
            <a:ext cx="45719" cy="369332"/>
          </a:xfrm>
          <a:prstGeom prst="rect">
            <a:avLst/>
          </a:prstGeom>
          <a:noFill/>
        </p:spPr>
        <p:txBody>
          <a:bodyPr wrap="square" rtlCol="0">
            <a:spAutoFit/>
          </a:bodyPr>
          <a:lstStyle/>
          <a:p>
            <a:endParaRPr lang="en-GB" dirty="0"/>
          </a:p>
        </p:txBody>
      </p:sp>
      <p:sp>
        <p:nvSpPr>
          <p:cNvPr id="10" name="Content Placeholder 2"/>
          <p:cNvSpPr txBox="1">
            <a:spLocks/>
          </p:cNvSpPr>
          <p:nvPr/>
        </p:nvSpPr>
        <p:spPr>
          <a:xfrm>
            <a:off x="1158240" y="1198419"/>
            <a:ext cx="7024202" cy="42422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3200" dirty="0"/>
              <a:t>Stops water washing the peat away</a:t>
            </a:r>
          </a:p>
          <a:p>
            <a:pPr marL="0" indent="0">
              <a:spcBef>
                <a:spcPts val="0"/>
              </a:spcBef>
              <a:buNone/>
            </a:pPr>
            <a:endParaRPr lang="en-GB" sz="3200" dirty="0"/>
          </a:p>
          <a:p>
            <a:pPr>
              <a:spcBef>
                <a:spcPts val="0"/>
              </a:spcBef>
            </a:pPr>
            <a:r>
              <a:rPr lang="en-GB" sz="3200" dirty="0"/>
              <a:t>Provides the wet conditions needed for more peat to form</a:t>
            </a:r>
          </a:p>
          <a:p>
            <a:pPr>
              <a:spcBef>
                <a:spcPts val="0"/>
              </a:spcBef>
            </a:pPr>
            <a:endParaRPr lang="en-GB" sz="3200" dirty="0"/>
          </a:p>
          <a:p>
            <a:pPr>
              <a:spcBef>
                <a:spcPts val="0"/>
              </a:spcBef>
            </a:pPr>
            <a:r>
              <a:rPr lang="en-GB" sz="3200" dirty="0"/>
              <a:t>Results in more moorland plants starting to grow</a:t>
            </a:r>
          </a:p>
          <a:p>
            <a:pPr>
              <a:spcBef>
                <a:spcPts val="0"/>
              </a:spcBef>
            </a:pPr>
            <a:endParaRPr lang="en-GB" sz="3200" dirty="0"/>
          </a:p>
          <a:p>
            <a:pPr>
              <a:spcBef>
                <a:spcPts val="0"/>
              </a:spcBef>
            </a:pPr>
            <a:r>
              <a:rPr lang="en-GB" sz="3200" dirty="0"/>
              <a:t>The plants protect the peat</a:t>
            </a:r>
          </a:p>
          <a:p>
            <a:pPr>
              <a:spcBef>
                <a:spcPts val="0"/>
              </a:spcBef>
            </a:pPr>
            <a:endParaRPr lang="en-GB" sz="3200" dirty="0"/>
          </a:p>
        </p:txBody>
      </p:sp>
      <p:sp>
        <p:nvSpPr>
          <p:cNvPr id="4" name="Rectangle 3"/>
          <p:cNvSpPr/>
          <p:nvPr/>
        </p:nvSpPr>
        <p:spPr>
          <a:xfrm>
            <a:off x="2773319" y="7236656"/>
            <a:ext cx="6096000" cy="646331"/>
          </a:xfrm>
          <a:prstGeom prst="rect">
            <a:avLst/>
          </a:prstGeom>
        </p:spPr>
        <p:txBody>
          <a:bodyPr>
            <a:spAutoFit/>
          </a:bodyPr>
          <a:lstStyle/>
          <a:p>
            <a:r>
              <a:rPr lang="en-GB" dirty="0"/>
              <a:t>https://www.moorsforthefuture.org.uk/our-work/our-projects/community-science-project</a:t>
            </a:r>
          </a:p>
        </p:txBody>
      </p:sp>
      <p:sp>
        <p:nvSpPr>
          <p:cNvPr id="11" name="TextBox 10"/>
          <p:cNvSpPr txBox="1"/>
          <p:nvPr/>
        </p:nvSpPr>
        <p:spPr>
          <a:xfrm>
            <a:off x="8046860" y="434488"/>
            <a:ext cx="1150961" cy="461665"/>
          </a:xfrm>
          <a:prstGeom prst="rect">
            <a:avLst/>
          </a:prstGeom>
          <a:noFill/>
        </p:spPr>
        <p:txBody>
          <a:bodyPr wrap="square" rtlCol="0">
            <a:spAutoFit/>
          </a:bodyPr>
          <a:lstStyle/>
          <a:p>
            <a:pPr algn="ctr"/>
            <a:r>
              <a:rPr lang="en-GB" sz="2400" b="1" dirty="0"/>
              <a:t>Before</a:t>
            </a:r>
          </a:p>
        </p:txBody>
      </p:sp>
      <p:sp>
        <p:nvSpPr>
          <p:cNvPr id="12" name="TextBox 11"/>
          <p:cNvSpPr txBox="1"/>
          <p:nvPr/>
        </p:nvSpPr>
        <p:spPr>
          <a:xfrm>
            <a:off x="7905942" y="2892802"/>
            <a:ext cx="1150961" cy="461665"/>
          </a:xfrm>
          <a:prstGeom prst="rect">
            <a:avLst/>
          </a:prstGeom>
          <a:noFill/>
        </p:spPr>
        <p:txBody>
          <a:bodyPr wrap="square" rtlCol="0">
            <a:spAutoFit/>
          </a:bodyPr>
          <a:lstStyle/>
          <a:p>
            <a:pPr algn="ctr"/>
            <a:r>
              <a:rPr lang="en-GB" sz="2400" b="1" dirty="0"/>
              <a:t>After</a:t>
            </a:r>
          </a:p>
        </p:txBody>
      </p:sp>
    </p:spTree>
    <p:extLst>
      <p:ext uri="{BB962C8B-B14F-4D97-AF65-F5344CB8AC3E}">
        <p14:creationId xmlns:p14="http://schemas.microsoft.com/office/powerpoint/2010/main" val="426647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northpennines.org.uk/wp-content/uploads/2020/03/Freshly-cut-Sphagnum-rich-brash.jpg">
            <a:extLst>
              <a:ext uri="{FF2B5EF4-FFF2-40B4-BE49-F238E27FC236}">
                <a16:creationId xmlns:a16="http://schemas.microsoft.com/office/drawing/2014/main" id="{8A26FDD2-E040-43E1-A404-6E6F9DD3B2D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90756" y="973456"/>
            <a:ext cx="2832886" cy="212698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158240" y="7727"/>
            <a:ext cx="9875520" cy="1309631"/>
          </a:xfrm>
        </p:spPr>
        <p:txBody>
          <a:bodyPr>
            <a:noAutofit/>
          </a:bodyPr>
          <a:lstStyle/>
          <a:p>
            <a:pPr algn="l"/>
            <a:r>
              <a:rPr lang="en-GB" sz="4320" b="1" dirty="0">
                <a:solidFill>
                  <a:srgbClr val="77538E"/>
                </a:solidFill>
              </a:rPr>
              <a:t>2. Spreading heather brash</a:t>
            </a:r>
            <a:endParaRPr lang="en-US" sz="4320" b="1" dirty="0">
              <a:solidFill>
                <a:srgbClr val="77538E"/>
              </a:solidFill>
            </a:endParaRPr>
          </a:p>
        </p:txBody>
      </p:sp>
      <p:pic>
        <p:nvPicPr>
          <p:cNvPr id="9" name="Picture 8"/>
          <p:cNvPicPr>
            <a:picLocks noChangeAspect="1"/>
          </p:cNvPicPr>
          <p:nvPr/>
        </p:nvPicPr>
        <p:blipFill>
          <a:blip r:embed="rId3"/>
          <a:stretch>
            <a:fillRect/>
          </a:stretch>
        </p:blipFill>
        <p:spPr>
          <a:xfrm>
            <a:off x="0" y="5440680"/>
            <a:ext cx="12192000" cy="1417320"/>
          </a:xfrm>
          <a:prstGeom prst="rect">
            <a:avLst/>
          </a:prstGeom>
        </p:spPr>
      </p:pic>
      <p:sp>
        <p:nvSpPr>
          <p:cNvPr id="2" name="TextBox 1"/>
          <p:cNvSpPr txBox="1"/>
          <p:nvPr/>
        </p:nvSpPr>
        <p:spPr>
          <a:xfrm>
            <a:off x="1593669" y="2952206"/>
            <a:ext cx="45719" cy="369332"/>
          </a:xfrm>
          <a:prstGeom prst="rect">
            <a:avLst/>
          </a:prstGeom>
          <a:noFill/>
        </p:spPr>
        <p:txBody>
          <a:bodyPr wrap="square" rtlCol="0">
            <a:spAutoFit/>
          </a:bodyPr>
          <a:lstStyle/>
          <a:p>
            <a:endParaRPr lang="en-GB" dirty="0"/>
          </a:p>
        </p:txBody>
      </p:sp>
      <p:sp>
        <p:nvSpPr>
          <p:cNvPr id="10" name="Content Placeholder 2"/>
          <p:cNvSpPr txBox="1">
            <a:spLocks/>
          </p:cNvSpPr>
          <p:nvPr/>
        </p:nvSpPr>
        <p:spPr>
          <a:xfrm>
            <a:off x="585377" y="973456"/>
            <a:ext cx="5924604" cy="45977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2600" dirty="0">
                <a:hlinkClick r:id="rId4"/>
              </a:rPr>
              <a:t>Heather brash </a:t>
            </a:r>
            <a:r>
              <a:rPr lang="en-GB" sz="2600" dirty="0"/>
              <a:t>= heather branches containing seeds are spread by hand over the degraded peat</a:t>
            </a:r>
          </a:p>
          <a:p>
            <a:pPr marL="0" indent="0">
              <a:spcBef>
                <a:spcPts val="0"/>
              </a:spcBef>
              <a:buNone/>
            </a:pPr>
            <a:endParaRPr lang="en-GB" sz="2600" dirty="0"/>
          </a:p>
          <a:p>
            <a:pPr>
              <a:spcBef>
                <a:spcPts val="0"/>
              </a:spcBef>
            </a:pPr>
            <a:r>
              <a:rPr lang="en-GB" sz="2600" dirty="0"/>
              <a:t>It protects the peat and heather seeds from being washed away by water</a:t>
            </a:r>
          </a:p>
          <a:p>
            <a:pPr marL="0" indent="0">
              <a:spcBef>
                <a:spcPts val="0"/>
              </a:spcBef>
              <a:buNone/>
            </a:pPr>
            <a:endParaRPr lang="en-GB" sz="2600" dirty="0"/>
          </a:p>
          <a:p>
            <a:pPr>
              <a:spcBef>
                <a:spcPts val="0"/>
              </a:spcBef>
            </a:pPr>
            <a:r>
              <a:rPr lang="en-GB" sz="2600" dirty="0"/>
              <a:t>It allows new plants to grow and their roots help keep the peat in place</a:t>
            </a:r>
          </a:p>
          <a:p>
            <a:pPr marL="0" indent="0">
              <a:spcBef>
                <a:spcPts val="0"/>
              </a:spcBef>
              <a:buNone/>
            </a:pPr>
            <a:endParaRPr lang="en-GB" sz="2600" dirty="0"/>
          </a:p>
          <a:p>
            <a:pPr>
              <a:spcBef>
                <a:spcPts val="0"/>
              </a:spcBef>
            </a:pPr>
            <a:r>
              <a:rPr lang="en-US" sz="2600" dirty="0"/>
              <a:t>It is transported to the moor in large bags by helicopter</a:t>
            </a:r>
            <a:endParaRPr lang="en-GB" sz="2600" dirty="0"/>
          </a:p>
          <a:p>
            <a:pPr>
              <a:spcBef>
                <a:spcPts val="0"/>
              </a:spcBef>
            </a:pPr>
            <a:endParaRPr lang="en-GB" sz="3200" dirty="0"/>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13154" y="3196027"/>
            <a:ext cx="3020976" cy="2151659"/>
          </a:xfrm>
          <a:prstGeom prst="rect">
            <a:avLst/>
          </a:prstGeom>
        </p:spPr>
      </p:pic>
      <p:sp>
        <p:nvSpPr>
          <p:cNvPr id="7" name="TextBox 6"/>
          <p:cNvSpPr txBox="1"/>
          <p:nvPr/>
        </p:nvSpPr>
        <p:spPr>
          <a:xfrm>
            <a:off x="9397620" y="1016290"/>
            <a:ext cx="45719" cy="369332"/>
          </a:xfrm>
          <a:prstGeom prst="rect">
            <a:avLst/>
          </a:prstGeom>
          <a:noFill/>
        </p:spPr>
        <p:txBody>
          <a:bodyPr wrap="square" rtlCol="0">
            <a:spAutoFit/>
          </a:bodyPr>
          <a:lstStyle/>
          <a:p>
            <a:endParaRPr lang="en-GB" dirty="0"/>
          </a:p>
        </p:txBody>
      </p:sp>
      <p:sp>
        <p:nvSpPr>
          <p:cNvPr id="11" name="Rounded Rectangle 10"/>
          <p:cNvSpPr/>
          <p:nvPr/>
        </p:nvSpPr>
        <p:spPr>
          <a:xfrm rot="1293570">
            <a:off x="9009329" y="555383"/>
            <a:ext cx="3026908" cy="1537032"/>
          </a:xfrm>
          <a:prstGeom prst="roundRect">
            <a:avLst/>
          </a:prstGeom>
          <a:solidFill>
            <a:srgbClr val="E6E3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rot="1278846">
            <a:off x="9023512" y="532528"/>
            <a:ext cx="2985313" cy="1569660"/>
          </a:xfrm>
          <a:prstGeom prst="rect">
            <a:avLst/>
          </a:prstGeom>
        </p:spPr>
        <p:txBody>
          <a:bodyPr wrap="square">
            <a:spAutoFit/>
          </a:bodyPr>
          <a:lstStyle/>
          <a:p>
            <a:pPr algn="ctr"/>
            <a:r>
              <a:rPr lang="en-GB" sz="2400" dirty="0"/>
              <a:t>Guess: How many bags of Heather Brash have ‘Moors for The Future’ spread?</a:t>
            </a:r>
          </a:p>
        </p:txBody>
      </p:sp>
      <p:sp>
        <p:nvSpPr>
          <p:cNvPr id="13" name="TextBox 12"/>
          <p:cNvSpPr txBox="1"/>
          <p:nvPr/>
        </p:nvSpPr>
        <p:spPr>
          <a:xfrm>
            <a:off x="9745442" y="4887108"/>
            <a:ext cx="1810111" cy="261610"/>
          </a:xfrm>
          <a:prstGeom prst="rect">
            <a:avLst/>
          </a:prstGeom>
          <a:noFill/>
        </p:spPr>
        <p:txBody>
          <a:bodyPr wrap="none" rtlCol="0">
            <a:spAutoFit/>
          </a:bodyPr>
          <a:lstStyle/>
          <a:p>
            <a:r>
              <a:rPr lang="en-GB" sz="1100" dirty="0">
                <a:solidFill>
                  <a:schemeClr val="bg1"/>
                </a:solidFill>
              </a:rPr>
              <a:t>Image: Moors for the Future</a:t>
            </a:r>
          </a:p>
        </p:txBody>
      </p:sp>
    </p:spTree>
    <p:extLst>
      <p:ext uri="{BB962C8B-B14F-4D97-AF65-F5344CB8AC3E}">
        <p14:creationId xmlns:p14="http://schemas.microsoft.com/office/powerpoint/2010/main" val="235632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1000"/>
                                        <p:tgtEl>
                                          <p:spTgt spid="10">
                                            <p:txEl>
                                              <p:pRg st="4" end="4"/>
                                            </p:txEl>
                                          </p:spTgt>
                                        </p:tgtEl>
                                      </p:cBhvr>
                                    </p:animEffect>
                                    <p:anim calcmode="lin" valueType="num">
                                      <p:cBhvr>
                                        <p:cTn id="22"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6" end="6"/>
                                            </p:txEl>
                                          </p:spTgt>
                                        </p:tgtEl>
                                        <p:attrNameLst>
                                          <p:attrName>style.visibility</p:attrName>
                                        </p:attrNameLst>
                                      </p:cBhvr>
                                      <p:to>
                                        <p:strVal val="visible"/>
                                      </p:to>
                                    </p:set>
                                    <p:animEffect transition="in" filter="fade">
                                      <p:cBhvr>
                                        <p:cTn id="28" dur="1000"/>
                                        <p:tgtEl>
                                          <p:spTgt spid="10">
                                            <p:txEl>
                                              <p:pRg st="6" end="6"/>
                                            </p:txEl>
                                          </p:spTgt>
                                        </p:tgtEl>
                                      </p:cBhvr>
                                    </p:animEffect>
                                    <p:anim calcmode="lin" valueType="num">
                                      <p:cBhvr>
                                        <p:cTn id="29"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5714</TotalTime>
  <Words>1561</Words>
  <Application>Microsoft Office PowerPoint</Application>
  <PresentationFormat>Widescreen</PresentationFormat>
  <Paragraphs>178</Paragraphs>
  <Slides>23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Peat in the Peak:  Restoring our Peatlands</vt:lpstr>
      <vt:lpstr>PowerPoint Presentation</vt:lpstr>
      <vt:lpstr>Key Vocabulary </vt:lpstr>
      <vt:lpstr>Quiz Time!</vt:lpstr>
      <vt:lpstr>What’s being done to help?</vt:lpstr>
      <vt:lpstr>What’s being done to help?</vt:lpstr>
      <vt:lpstr>1. Building dams</vt:lpstr>
      <vt:lpstr>1. Building dams</vt:lpstr>
      <vt:lpstr>2. Spreading heather brash</vt:lpstr>
      <vt:lpstr>2. Heather brash</vt:lpstr>
      <vt:lpstr>3. SuperMoss!</vt:lpstr>
      <vt:lpstr>3. SuperMoss</vt:lpstr>
      <vt:lpstr>4. Resurfacing paths</vt:lpstr>
      <vt:lpstr>Activity 2: Restoring the damaged peat on Black Hill, Peak District National Park</vt:lpstr>
      <vt:lpstr>BLACK HILL: How it’s changed since the 1800’s</vt:lpstr>
      <vt:lpstr>Black Hill: Erosion of peat on the Pennine Way</vt:lpstr>
      <vt:lpstr>Restoring Black Hill:</vt:lpstr>
      <vt:lpstr>Restoring Black Hill:</vt:lpstr>
      <vt:lpstr>How has restoring the peat in the Peak improved biodiversity? </vt:lpstr>
      <vt:lpstr>How has the peat in the Peak improved? </vt:lpstr>
      <vt:lpstr>Create a timeline of what has happened to peat in the Peak since the 1800’s.</vt:lpstr>
      <vt:lpstr>How can you help?</vt:lpstr>
      <vt:lpstr>Image Permissions</vt:lpstr>
    </vt:vector>
  </TitlesOfParts>
  <Company>Peak District National Park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Peak District  National Park’s special qualities?</dc:title>
  <dc:creator>Lyon Rachael</dc:creator>
  <cp:lastModifiedBy>Wragg Jackie</cp:lastModifiedBy>
  <cp:revision>396</cp:revision>
  <dcterms:created xsi:type="dcterms:W3CDTF">2021-12-14T10:03:06Z</dcterms:created>
  <dcterms:modified xsi:type="dcterms:W3CDTF">2024-04-22T09:36:48Z</dcterms:modified>
</cp:coreProperties>
</file>