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86" r:id="rId15"/>
    <p:sldId id="274" r:id="rId16"/>
    <p:sldId id="284" r:id="rId17"/>
    <p:sldId id="275" r:id="rId18"/>
    <p:sldId id="276" r:id="rId19"/>
    <p:sldId id="277" r:id="rId20"/>
    <p:sldId id="278" r:id="rId21"/>
    <p:sldId id="285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4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2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78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89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4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1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0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3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8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3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5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824EA-ED67-4F1E-9608-0A523475C186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8C2C2-F016-44D7-A016-6EE077C36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uk/url?sa=i&amp;rct=j&amp;q=&amp;esrc=s&amp;source=images&amp;cd=&amp;cad=rja&amp;uact=8&amp;ved=0ahUKEwitgZaMvYnNAhWsC5oKHc9aDTAQjRwIBw&amp;url=http://www.geograph.org.uk/photo/3866536&amp;bvm=bv.123325700,d.bGs&amp;psig=AFQjCNEOiqerMliG3J2KFvRM54r4Dm60kw&amp;ust=1464961516363049" TargetMode="External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rct=j&amp;q=&amp;esrc=s&amp;source=images&amp;cd=&amp;cad=rja&amp;uact=8&amp;ved=0ahUKEwjN1d-ivInNAhWpYJoKHR1gAEwQjRwIBw&amp;url=https://en.wikipedia.org/wiki/K%C4%ABlauea&amp;bvm=bv.123325700,d.bGs&amp;psig=AFQjCNE9njay2BPQN_qjJc19t0ie3oKyQQ&amp;ust=1464961297096073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s://www.google.co.uk/url?sa=i&amp;rct=j&amp;q=&amp;esrc=s&amp;source=images&amp;cd=&amp;cad=rja&amp;uact=8&amp;ved=0ahUKEwjp5ZmwvonNAhWIDZoKHTEwDSgQjRwIBw&amp;url=https://en.wikipedia.org/wiki/Marble&amp;bvm=bv.123325700,d.bGs&amp;psig=AFQjCNHgV3K8d8MHs24664sRI6zois_Miw&amp;ust=146496185370139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uk/url?sa=i&amp;rct=j&amp;q=&amp;esrc=s&amp;source=images&amp;cd=&amp;cad=rja&amp;uact=8&amp;ved=0ahUKEwitgZaMvYnNAhWsC5oKHc9aDTAQjRwIBw&amp;url=http://www.geograph.org.uk/photo/3866536&amp;bvm=bv.123325700,d.bGs&amp;psig=AFQjCNEOiqerMliG3J2KFvRM54r4Dm60kw&amp;ust=1464961516363049" TargetMode="External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rct=j&amp;q=&amp;esrc=s&amp;source=images&amp;cd=&amp;cad=rja&amp;uact=8&amp;ved=0ahUKEwjN1d-ivInNAhWpYJoKHR1gAEwQjRwIBw&amp;url=https://en.wikipedia.org/wiki/K%C4%ABlauea&amp;bvm=bv.123325700,d.bGs&amp;psig=AFQjCNE9njay2BPQN_qjJc19t0ie3oKyQQ&amp;ust=1464961297096073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s://www.google.co.uk/url?sa=i&amp;rct=j&amp;q=&amp;esrc=s&amp;source=images&amp;cd=&amp;cad=rja&amp;uact=8&amp;ved=0ahUKEwjp5ZmwvonNAhWIDZoKHTEwDSgQjRwIBw&amp;url=https://en.wikipedia.org/wiki/Marble&amp;bvm=bv.123325700,d.bGs&amp;psig=AFQjCNHgV3K8d8MHs24664sRI6zois_Miw&amp;ust=146496185370139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uk/url?sa=i&amp;rct=j&amp;q=&amp;esrc=s&amp;source=images&amp;cd=&amp;cad=rja&amp;uact=8&amp;ved=0ahUKEwitgZaMvYnNAhWsC5oKHc9aDTAQjRwIBw&amp;url=http://www.geograph.org.uk/photo/3866536&amp;bvm=bv.123325700,d.bGs&amp;psig=AFQjCNEOiqerMliG3J2KFvRM54r4Dm60kw&amp;ust=1464961516363049" TargetMode="External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rct=j&amp;q=&amp;esrc=s&amp;source=images&amp;cd=&amp;cad=rja&amp;uact=8&amp;ved=0ahUKEwjN1d-ivInNAhWpYJoKHR1gAEwQjRwIBw&amp;url=https://en.wikipedia.org/wiki/K%C4%ABlauea&amp;bvm=bv.123325700,d.bGs&amp;psig=AFQjCNE9njay2BPQN_qjJc19t0ie3oKyQQ&amp;ust=1464961297096073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s://www.google.co.uk/url?sa=i&amp;rct=j&amp;q=&amp;esrc=s&amp;source=images&amp;cd=&amp;cad=rja&amp;uact=8&amp;ved=0ahUKEwjp5ZmwvonNAhWIDZoKHTEwDSgQjRwIBw&amp;url=https://en.wikipedia.org/wiki/Marble&amp;bvm=bv.123325700,d.bGs&amp;psig=AFQjCNHgV3K8d8MHs24664sRI6zois_Miw&amp;ust=1464961853701399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uk/url?sa=i&amp;rct=j&amp;q=&amp;esrc=s&amp;source=images&amp;cd=&amp;cad=rja&amp;uact=8&amp;ved=0ahUKEwitgZaMvYnNAhWsC5oKHc9aDTAQjRwIBw&amp;url=http://www.geograph.org.uk/photo/3866536&amp;bvm=bv.123325700,d.bGs&amp;psig=AFQjCNEOiqerMliG3J2KFvRM54r4Dm60kw&amp;ust=1464961516363049" TargetMode="External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rct=j&amp;q=&amp;esrc=s&amp;source=images&amp;cd=&amp;cad=rja&amp;uact=8&amp;ved=0ahUKEwjN1d-ivInNAhWpYJoKHR1gAEwQjRwIBw&amp;url=https://en.wikipedia.org/wiki/K%C4%ABlauea&amp;bvm=bv.123325700,d.bGs&amp;psig=AFQjCNE9njay2BPQN_qjJc19t0ie3oKyQQ&amp;ust=1464961297096073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s://www.google.co.uk/url?sa=i&amp;rct=j&amp;q=&amp;esrc=s&amp;source=images&amp;cd=&amp;cad=rja&amp;uact=8&amp;ved=0ahUKEwjp5ZmwvonNAhWIDZoKHTEwDSgQjRwIBw&amp;url=https://en.wikipedia.org/wiki/Marble&amp;bvm=bv.123325700,d.bGs&amp;psig=AFQjCNHgV3K8d8MHs24664sRI6zois_Miw&amp;ust=1464961853701399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uk/url?sa=i&amp;rct=j&amp;q=&amp;esrc=s&amp;source=images&amp;cd=&amp;cad=rja&amp;uact=8&amp;ved=0ahUKEwitgZaMvYnNAhWsC5oKHc9aDTAQjRwIBw&amp;url=http://www.geograph.org.uk/photo/3866536&amp;bvm=bv.123325700,d.bGs&amp;psig=AFQjCNEOiqerMliG3J2KFvRM54r4Dm60kw&amp;ust=1464961516363049" TargetMode="External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rct=j&amp;q=&amp;esrc=s&amp;source=images&amp;cd=&amp;cad=rja&amp;uact=8&amp;ved=0ahUKEwjN1d-ivInNAhWpYJoKHR1gAEwQjRwIBw&amp;url=https://en.wikipedia.org/wiki/K%C4%ABlauea&amp;bvm=bv.123325700,d.bGs&amp;psig=AFQjCNE9njay2BPQN_qjJc19t0ie3oKyQQ&amp;ust=1464961297096073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s://www.google.co.uk/url?sa=i&amp;rct=j&amp;q=&amp;esrc=s&amp;source=images&amp;cd=&amp;cad=rja&amp;uact=8&amp;ved=0ahUKEwjp5ZmwvonNAhWIDZoKHTEwDSgQjRwIBw&amp;url=https://en.wikipedia.org/wiki/Marble&amp;bvm=bv.123325700,d.bGs&amp;psig=AFQjCNHgV3K8d8MHs24664sRI6zois_Miw&amp;ust=146496185370139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source=images&amp;cd=&amp;cad=rja&amp;uact=8&amp;ved=0ahUKEwip_9betInNAhViP5oKHeUYBjcQjRwIBw&amp;url=http://www.publicdomainpictures.net/view-image.php?image%3D56311%26picture%3Dwoman-with-magnifying-glass&amp;bvm=bv.123325700,d.bGs&amp;psig=AFQjCNFVmI3uY7SRrISlsxryZg_bAjS5zw&amp;ust=1464959274372404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url?sa=i&amp;rct=j&amp;q=&amp;esrc=s&amp;source=images&amp;cd=&amp;cad=rja&amp;uact=8&amp;ved=0ahUKEwj44cvt-4bNAhUKD5oKHQ6cDBMQjRwIBw&amp;url=https://pixabay.com/en/photos/ask/&amp;bvm=bv.123325700,d.bGs&amp;psig=AFQjCNFkDjOEHhob-ne0deBs5kSe_KfO5g&amp;ust=146487528274706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uk/url?sa=i&amp;rct=j&amp;q=&amp;esrc=s&amp;source=images&amp;cd=&amp;cad=rja&amp;uact=8&amp;ved=0ahUKEwitgZaMvYnNAhWsC5oKHc9aDTAQjRwIBw&amp;url=http://www.geograph.org.uk/photo/3866536&amp;bvm=bv.123325700,d.bGs&amp;psig=AFQjCNEOiqerMliG3J2KFvRM54r4Dm60kw&amp;ust=1464961516363049" TargetMode="External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rct=j&amp;q=&amp;esrc=s&amp;source=images&amp;cd=&amp;cad=rja&amp;uact=8&amp;ved=0ahUKEwjN1d-ivInNAhWpYJoKHR1gAEwQjRwIBw&amp;url=https://en.wikipedia.org/wiki/K%C4%ABlauea&amp;bvm=bv.123325700,d.bGs&amp;psig=AFQjCNE9njay2BPQN_qjJc19t0ie3oKyQQ&amp;ust=1464961297096073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s://www.google.co.uk/url?sa=i&amp;rct=j&amp;q=&amp;esrc=s&amp;source=images&amp;cd=&amp;cad=rja&amp;uact=8&amp;ved=0ahUKEwjp5ZmwvonNAhWIDZoKHTEwDSgQjRwIBw&amp;url=https://en.wikipedia.org/wiki/Marble&amp;bvm=bv.123325700,d.bGs&amp;psig=AFQjCNHgV3K8d8MHs24664sRI6zois_Miw&amp;ust=146496185370139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uk/url?sa=i&amp;rct=j&amp;q=&amp;esrc=s&amp;source=images&amp;cd=&amp;cad=rja&amp;uact=8&amp;ved=0ahUKEwitgZaMvYnNAhWsC5oKHc9aDTAQjRwIBw&amp;url=http://www.geograph.org.uk/photo/3866536&amp;bvm=bv.123325700,d.bGs&amp;psig=AFQjCNEOiqerMliG3J2KFvRM54r4Dm60kw&amp;ust=1464961516363049" TargetMode="External"/><Relationship Id="rId2" Type="http://schemas.openxmlformats.org/officeDocument/2006/relationships/hyperlink" Target="http://www.google.co.uk/url?sa=i&amp;rct=j&amp;q=&amp;esrc=s&amp;source=images&amp;cd=&amp;cad=rja&amp;uact=8&amp;ved=0ahUKEwiO8pSX-YjNAhVoQpoKHZ-lBCoQjRwIBw&amp;url=http://www.geograph.org.uk/photo/4109777&amp;bvm=bv.123325700,d.bGs&amp;psig=AFQjCNGCq-g7ePf10m2z4fH0VKZYdNY47A&amp;ust=146494323257673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google.co.uk/url?sa=i&amp;rct=j&amp;q=&amp;esrc=s&amp;source=images&amp;cd=&amp;cad=rja&amp;uact=8&amp;ved=0ahUKEwjN1d-ivInNAhWpYJoKHR1gAEwQjRwIBw&amp;url=https://en.wikipedia.org/wiki/K%C4%ABlauea&amp;bvm=bv.123325700,d.bGs&amp;psig=AFQjCNE9njay2BPQN_qjJc19t0ie3oKyQQ&amp;ust=1464961297096073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s://www.google.co.uk/url?sa=i&amp;rct=j&amp;q=&amp;esrc=s&amp;source=images&amp;cd=&amp;cad=rja&amp;uact=8&amp;ved=0ahUKEwjp5ZmwvonNAhWIDZoKHTEwDSgQjRwIBw&amp;url=https://en.wikipedia.org/wiki/Marble&amp;bvm=bv.123325700,d.bGs&amp;psig=AFQjCNHgV3K8d8MHs24664sRI6zois_Miw&amp;ust=14649618537013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8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pload.wikimedia.org/wikipedia/commons/6/6d/Puu_Oo_cropped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6541"/>
            <a:ext cx="245288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s0.geograph.org.uk/geophotos/03/86/65/3866536_175214a0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0" y="3212976"/>
            <a:ext cx="2409825" cy="18059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31840" y="125462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Lava</a:t>
            </a:r>
            <a:r>
              <a:rPr lang="en-GB" dirty="0" smtClean="0">
                <a:solidFill>
                  <a:srgbClr val="FFFF00"/>
                </a:solidFill>
              </a:rPr>
              <a:t> from beneath the Earth’s </a:t>
            </a:r>
            <a:r>
              <a:rPr lang="en-GB" b="1" dirty="0" smtClean="0">
                <a:solidFill>
                  <a:srgbClr val="FFFF00"/>
                </a:solidFill>
              </a:rPr>
              <a:t>crust </a:t>
            </a:r>
            <a:r>
              <a:rPr lang="en-GB" dirty="0" smtClean="0">
                <a:solidFill>
                  <a:srgbClr val="FFFF00"/>
                </a:solidFill>
              </a:rPr>
              <a:t>reaches the surface and cools. These are called </a:t>
            </a:r>
            <a:r>
              <a:rPr lang="en-GB" b="1" dirty="0" smtClean="0">
                <a:solidFill>
                  <a:srgbClr val="FFFF00"/>
                </a:solidFill>
              </a:rPr>
              <a:t>igneous </a:t>
            </a:r>
            <a:r>
              <a:rPr lang="en-GB" dirty="0" smtClean="0">
                <a:solidFill>
                  <a:srgbClr val="FFFF00"/>
                </a:solidFill>
              </a:rPr>
              <a:t>rocks</a:t>
            </a:r>
            <a:r>
              <a:rPr lang="en-GB" b="1" dirty="0" smtClean="0">
                <a:solidFill>
                  <a:srgbClr val="FFFF00"/>
                </a:solidFill>
              </a:rPr>
              <a:t>.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https://upload.wikimedia.org/wikipedia/commons/9/92/Marble_wall_of_Ruskeala.jpg">
            <a:hlinkClick r:id="rId9"/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5"/>
          <a:stretch/>
        </p:blipFill>
        <p:spPr bwMode="auto">
          <a:xfrm>
            <a:off x="323850" y="5229200"/>
            <a:ext cx="2452885" cy="136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ight Arrow 9"/>
          <p:cNvSpPr/>
          <p:nvPr/>
        </p:nvSpPr>
        <p:spPr>
          <a:xfrm rot="8140813">
            <a:off x="2416695" y="5239728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882720">
            <a:off x="35373" y="5215704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3361330">
            <a:off x="2433920" y="6349260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9239847">
            <a:off x="53226" y="6354576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pload.wikimedia.org/wikipedia/commons/6/6d/Puu_Oo_cropped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6541"/>
            <a:ext cx="245288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s0.geograph.org.uk/geophotos/03/86/65/3866536_175214a0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0" y="3212976"/>
            <a:ext cx="2409825" cy="18059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31840" y="125462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Lava</a:t>
            </a:r>
            <a:r>
              <a:rPr lang="en-GB" dirty="0" smtClean="0">
                <a:solidFill>
                  <a:srgbClr val="FFFF00"/>
                </a:solidFill>
              </a:rPr>
              <a:t> from beneath the Earth’s </a:t>
            </a:r>
            <a:r>
              <a:rPr lang="en-GB" b="1" dirty="0" smtClean="0">
                <a:solidFill>
                  <a:srgbClr val="FFFF00"/>
                </a:solidFill>
              </a:rPr>
              <a:t>crust</a:t>
            </a:r>
            <a:r>
              <a:rPr lang="en-GB" dirty="0" smtClean="0">
                <a:solidFill>
                  <a:srgbClr val="FFFF00"/>
                </a:solidFill>
              </a:rPr>
              <a:t> reaches the surface and cools. These are called </a:t>
            </a:r>
            <a:r>
              <a:rPr lang="en-GB" b="1" dirty="0" smtClean="0">
                <a:solidFill>
                  <a:srgbClr val="FFFF00"/>
                </a:solidFill>
              </a:rPr>
              <a:t>igneous </a:t>
            </a:r>
            <a:r>
              <a:rPr lang="en-GB" dirty="0" smtClean="0">
                <a:solidFill>
                  <a:srgbClr val="FFFF00"/>
                </a:solidFill>
              </a:rPr>
              <a:t>rocks</a:t>
            </a:r>
            <a:r>
              <a:rPr lang="en-GB" b="1" dirty="0" smtClean="0">
                <a:solidFill>
                  <a:srgbClr val="FFFF00"/>
                </a:solidFill>
              </a:rPr>
              <a:t>.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https://upload.wikimedia.org/wikipedia/commons/9/92/Marble_wall_of_Ruskeala.jpg">
            <a:hlinkClick r:id="rId9"/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5"/>
          <a:stretch/>
        </p:blipFill>
        <p:spPr bwMode="auto">
          <a:xfrm>
            <a:off x="323850" y="5229200"/>
            <a:ext cx="2452885" cy="136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3300295"/>
            <a:ext cx="273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</a:t>
            </a:r>
            <a:r>
              <a:rPr lang="en-GB" dirty="0" smtClean="0">
                <a:solidFill>
                  <a:srgbClr val="FFFF00"/>
                </a:solidFill>
              </a:rPr>
              <a:t>mall rock particles or the hard shells of animals form layers. These are called </a:t>
            </a:r>
            <a:r>
              <a:rPr lang="en-GB" b="1" dirty="0" smtClean="0">
                <a:solidFill>
                  <a:srgbClr val="FFFF00"/>
                </a:solidFill>
              </a:rPr>
              <a:t>sedimentary </a:t>
            </a:r>
            <a:r>
              <a:rPr lang="en-GB" dirty="0" smtClean="0">
                <a:solidFill>
                  <a:srgbClr val="FFFF00"/>
                </a:solidFill>
              </a:rPr>
              <a:t>rocks.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8140813">
            <a:off x="2416695" y="5239728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882720">
            <a:off x="35373" y="5215704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3361330">
            <a:off x="2433920" y="6349260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9239847">
            <a:off x="53226" y="6354576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pload.wikimedia.org/wikipedia/commons/6/6d/Puu_Oo_cropped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6541"/>
            <a:ext cx="245288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s0.geograph.org.uk/geophotos/03/86/65/3866536_175214a0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0" y="3212976"/>
            <a:ext cx="2409825" cy="18059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31840" y="125462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Lava from beneath the Earth’s crust reaches the surface and cools. These are called </a:t>
            </a:r>
            <a:r>
              <a:rPr lang="en-GB" b="1" dirty="0" smtClean="0">
                <a:solidFill>
                  <a:srgbClr val="FFFF00"/>
                </a:solidFill>
              </a:rPr>
              <a:t>igneous </a:t>
            </a:r>
            <a:r>
              <a:rPr lang="en-GB" dirty="0" smtClean="0">
                <a:solidFill>
                  <a:srgbClr val="FFFF00"/>
                </a:solidFill>
              </a:rPr>
              <a:t>rocks</a:t>
            </a:r>
            <a:r>
              <a:rPr lang="en-GB" b="1" dirty="0" smtClean="0">
                <a:solidFill>
                  <a:srgbClr val="FFFF00"/>
                </a:solidFill>
              </a:rPr>
              <a:t>.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https://upload.wikimedia.org/wikipedia/commons/9/92/Marble_wall_of_Ruskeala.jpg">
            <a:hlinkClick r:id="rId9"/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5"/>
          <a:stretch/>
        </p:blipFill>
        <p:spPr bwMode="auto">
          <a:xfrm>
            <a:off x="323850" y="5229200"/>
            <a:ext cx="2452885" cy="136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3300295"/>
            <a:ext cx="273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</a:t>
            </a:r>
            <a:r>
              <a:rPr lang="en-GB" dirty="0" smtClean="0">
                <a:solidFill>
                  <a:srgbClr val="FFFF00"/>
                </a:solidFill>
              </a:rPr>
              <a:t>mall rock particles or the hard shells of animals form layers. These are called </a:t>
            </a:r>
            <a:r>
              <a:rPr lang="en-GB" b="1" dirty="0" smtClean="0">
                <a:solidFill>
                  <a:srgbClr val="FFFF00"/>
                </a:solidFill>
              </a:rPr>
              <a:t>sedimentary </a:t>
            </a:r>
            <a:r>
              <a:rPr lang="en-GB" dirty="0" smtClean="0">
                <a:solidFill>
                  <a:srgbClr val="FFFF00"/>
                </a:solidFill>
              </a:rPr>
              <a:t>rocks.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8140813">
            <a:off x="2416695" y="5239728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882720">
            <a:off x="35373" y="5215704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3361330">
            <a:off x="2433920" y="6349260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9239847">
            <a:off x="53226" y="6354576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131841" y="5227499"/>
            <a:ext cx="266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Pressure and heat change the rocks. These are called </a:t>
            </a:r>
            <a:r>
              <a:rPr lang="en-GB" b="1" dirty="0" smtClean="0">
                <a:solidFill>
                  <a:srgbClr val="FFFF00"/>
                </a:solidFill>
              </a:rPr>
              <a:t>metamorphic </a:t>
            </a:r>
            <a:r>
              <a:rPr lang="en-GB" dirty="0" smtClean="0">
                <a:solidFill>
                  <a:srgbClr val="FFFF00"/>
                </a:solidFill>
              </a:rPr>
              <a:t>rocks.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pload.wikimedia.org/wikipedia/commons/6/6d/Puu_Oo_cropped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6541"/>
            <a:ext cx="245288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s0.geograph.org.uk/geophotos/03/86/65/3866536_175214a0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0" y="3212976"/>
            <a:ext cx="2409825" cy="180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upload.wikimedia.org/wikipedia/commons/9/92/Marble_wall_of_Ruskeala.jpg">
            <a:hlinkClick r:id="rId9"/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5"/>
          <a:stretch/>
        </p:blipFill>
        <p:spPr bwMode="auto">
          <a:xfrm>
            <a:off x="323850" y="5229200"/>
            <a:ext cx="2452885" cy="136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ight Arrow 9"/>
          <p:cNvSpPr/>
          <p:nvPr/>
        </p:nvSpPr>
        <p:spPr>
          <a:xfrm rot="8140813">
            <a:off x="2416695" y="5239728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882720">
            <a:off x="35373" y="5215704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3361330">
            <a:off x="2433920" y="6349260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9239847">
            <a:off x="53226" y="6354576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-Turn Arrow 15"/>
          <p:cNvSpPr/>
          <p:nvPr/>
        </p:nvSpPr>
        <p:spPr>
          <a:xfrm rot="5400000" flipH="1">
            <a:off x="1727203" y="3104483"/>
            <a:ext cx="4752529" cy="1801161"/>
          </a:xfrm>
          <a:prstGeom prst="uturnArrow">
            <a:avLst>
              <a:gd name="adj1" fmla="val 11159"/>
              <a:gd name="adj2" fmla="val 25000"/>
              <a:gd name="adj3" fmla="val 27698"/>
              <a:gd name="adj4" fmla="val 43750"/>
              <a:gd name="adj5" fmla="val 926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5400000" flipH="1">
            <a:off x="2828550" y="2506169"/>
            <a:ext cx="2511897" cy="1801161"/>
          </a:xfrm>
          <a:prstGeom prst="uturnArrow">
            <a:avLst>
              <a:gd name="adj1" fmla="val 11159"/>
              <a:gd name="adj2" fmla="val 25000"/>
              <a:gd name="adj3" fmla="val 27698"/>
              <a:gd name="adj4" fmla="val 43750"/>
              <a:gd name="adj5" fmla="val 926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pload.wikimedia.org/wikipedia/commons/6/6d/Puu_Oo_cropped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6541"/>
            <a:ext cx="245288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s0.geograph.org.uk/geophotos/03/86/65/3866536_175214a0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0" y="3212976"/>
            <a:ext cx="2409825" cy="180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upload.wikimedia.org/wikipedia/commons/9/92/Marble_wall_of_Ruskeala.jpg">
            <a:hlinkClick r:id="rId9"/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5"/>
          <a:stretch/>
        </p:blipFill>
        <p:spPr bwMode="auto">
          <a:xfrm>
            <a:off x="323850" y="5229200"/>
            <a:ext cx="2452885" cy="136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ight Arrow 9"/>
          <p:cNvSpPr/>
          <p:nvPr/>
        </p:nvSpPr>
        <p:spPr>
          <a:xfrm rot="8140813">
            <a:off x="2416695" y="5239728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882720">
            <a:off x="35373" y="5215704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3361330">
            <a:off x="2433920" y="6349260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9239847">
            <a:off x="53226" y="6354576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-Turn Arrow 15"/>
          <p:cNvSpPr/>
          <p:nvPr/>
        </p:nvSpPr>
        <p:spPr>
          <a:xfrm rot="5400000" flipH="1">
            <a:off x="1727203" y="3104483"/>
            <a:ext cx="4752529" cy="1801161"/>
          </a:xfrm>
          <a:prstGeom prst="uturnArrow">
            <a:avLst>
              <a:gd name="adj1" fmla="val 11159"/>
              <a:gd name="adj2" fmla="val 25000"/>
              <a:gd name="adj3" fmla="val 27698"/>
              <a:gd name="adj4" fmla="val 43750"/>
              <a:gd name="adj5" fmla="val 926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U-Turn Arrow 16"/>
          <p:cNvSpPr/>
          <p:nvPr/>
        </p:nvSpPr>
        <p:spPr>
          <a:xfrm rot="5400000" flipH="1">
            <a:off x="2828550" y="2506169"/>
            <a:ext cx="2511897" cy="1801161"/>
          </a:xfrm>
          <a:prstGeom prst="uturnArrow">
            <a:avLst>
              <a:gd name="adj1" fmla="val 11159"/>
              <a:gd name="adj2" fmla="val 25000"/>
              <a:gd name="adj3" fmla="val 27698"/>
              <a:gd name="adj4" fmla="val 43750"/>
              <a:gd name="adj5" fmla="val 926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7566" y="981075"/>
            <a:ext cx="28928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Both sedimentary and metamorphic rocks can be pushed back into the earth’s </a:t>
            </a:r>
            <a:r>
              <a:rPr lang="en-GB" sz="2800" b="1" dirty="0" smtClean="0">
                <a:solidFill>
                  <a:srgbClr val="FFFF00"/>
                </a:solidFill>
              </a:rPr>
              <a:t>mantle </a:t>
            </a:r>
            <a:r>
              <a:rPr lang="en-GB" sz="2800" dirty="0" smtClean="0">
                <a:solidFill>
                  <a:srgbClr val="FFFF00"/>
                </a:solidFill>
              </a:rPr>
              <a:t>so the </a:t>
            </a:r>
            <a:r>
              <a:rPr lang="en-GB" sz="2800" b="1" dirty="0" smtClean="0">
                <a:solidFill>
                  <a:srgbClr val="FFFF00"/>
                </a:solidFill>
              </a:rPr>
              <a:t>rock cycle </a:t>
            </a:r>
            <a:r>
              <a:rPr lang="en-GB" sz="2800" dirty="0" smtClean="0">
                <a:solidFill>
                  <a:srgbClr val="FFFF00"/>
                </a:solidFill>
              </a:rPr>
              <a:t>can begin again.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075057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Are all rocks the same?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075057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Are all rocks the same?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5" name="Picture 4" descr="http://www.publicdomainpictures.net/pictures/60000/nahled/woman-with-magnifying-glass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71" y="3861048"/>
            <a:ext cx="1103630" cy="15455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66393" y="38610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Time to get testing!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075057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Are all rocks the same?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81" y="4570095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Rocks can be all sorts of colours, depending on the minerals within them. Some</a:t>
            </a:r>
            <a:r>
              <a:rPr lang="en-GB" dirty="0">
                <a:solidFill>
                  <a:srgbClr val="FFFF00"/>
                </a:solidFill>
              </a:rPr>
              <a:t>, like </a:t>
            </a:r>
            <a:r>
              <a:rPr lang="en-GB" b="1" dirty="0">
                <a:solidFill>
                  <a:srgbClr val="FFFF00"/>
                </a:solidFill>
              </a:rPr>
              <a:t>marble</a:t>
            </a:r>
            <a:r>
              <a:rPr lang="en-GB" dirty="0">
                <a:solidFill>
                  <a:srgbClr val="FFFF00"/>
                </a:solidFill>
              </a:rPr>
              <a:t>, can be used to make attractive sculptures.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075057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Are all rocks the same?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417291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Some rocks are </a:t>
            </a:r>
            <a:r>
              <a:rPr lang="en-GB" b="1" dirty="0">
                <a:solidFill>
                  <a:srgbClr val="FFFF00"/>
                </a:solidFill>
              </a:rPr>
              <a:t>permeable</a:t>
            </a:r>
            <a:r>
              <a:rPr lang="en-GB" dirty="0">
                <a:solidFill>
                  <a:srgbClr val="FFFF00"/>
                </a:solidFill>
              </a:rPr>
              <a:t> (water soaks into it) while some are </a:t>
            </a:r>
            <a:r>
              <a:rPr lang="en-GB" b="1" dirty="0">
                <a:solidFill>
                  <a:srgbClr val="FFFF00"/>
                </a:solidFill>
              </a:rPr>
              <a:t>impermeable</a:t>
            </a:r>
            <a:r>
              <a:rPr lang="en-GB" dirty="0">
                <a:solidFill>
                  <a:srgbClr val="FFFF00"/>
                </a:solidFill>
              </a:rPr>
              <a:t>. Other rocks are </a:t>
            </a:r>
            <a:r>
              <a:rPr lang="en-GB" b="1" dirty="0">
                <a:solidFill>
                  <a:srgbClr val="FFFF00"/>
                </a:solidFill>
              </a:rPr>
              <a:t>porous</a:t>
            </a:r>
            <a:r>
              <a:rPr lang="en-GB" dirty="0">
                <a:solidFill>
                  <a:srgbClr val="FFFF00"/>
                </a:solidFill>
              </a:rPr>
              <a:t> – they have holes where the water can flow through, like </a:t>
            </a:r>
            <a:r>
              <a:rPr lang="en-GB" b="1" dirty="0">
                <a:solidFill>
                  <a:srgbClr val="FFFF00"/>
                </a:solidFill>
              </a:rPr>
              <a:t>limestone.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581" y="4570095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Rocks can be all sorts of colours, depending on the minerals within them. Some, like </a:t>
            </a:r>
            <a:r>
              <a:rPr lang="en-GB" b="1" dirty="0">
                <a:solidFill>
                  <a:srgbClr val="FFFF00"/>
                </a:solidFill>
              </a:rPr>
              <a:t>marble</a:t>
            </a:r>
            <a:r>
              <a:rPr lang="en-GB" dirty="0">
                <a:solidFill>
                  <a:srgbClr val="FFFF00"/>
                </a:solidFill>
              </a:rPr>
              <a:t>, can be used to make attractive sculptures. </a:t>
            </a:r>
          </a:p>
        </p:txBody>
      </p:sp>
    </p:spTree>
    <p:extLst>
      <p:ext uri="{BB962C8B-B14F-4D97-AF65-F5344CB8AC3E}">
        <p14:creationId xmlns:p14="http://schemas.microsoft.com/office/powerpoint/2010/main" val="6386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075057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Are all rocks the same?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417291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Some rocks are </a:t>
            </a:r>
            <a:r>
              <a:rPr lang="en-GB" b="1" dirty="0">
                <a:solidFill>
                  <a:srgbClr val="FFFF00"/>
                </a:solidFill>
              </a:rPr>
              <a:t>permeable</a:t>
            </a:r>
            <a:r>
              <a:rPr lang="en-GB" dirty="0">
                <a:solidFill>
                  <a:srgbClr val="FFFF00"/>
                </a:solidFill>
              </a:rPr>
              <a:t> (water soaks into it) while some are </a:t>
            </a:r>
            <a:r>
              <a:rPr lang="en-GB" b="1" dirty="0">
                <a:solidFill>
                  <a:srgbClr val="FFFF00"/>
                </a:solidFill>
              </a:rPr>
              <a:t>impermeable</a:t>
            </a:r>
            <a:r>
              <a:rPr lang="en-GB" dirty="0">
                <a:solidFill>
                  <a:srgbClr val="FFFF00"/>
                </a:solidFill>
              </a:rPr>
              <a:t>. Other rocks are </a:t>
            </a:r>
            <a:r>
              <a:rPr lang="en-GB" b="1" dirty="0">
                <a:solidFill>
                  <a:srgbClr val="FFFF00"/>
                </a:solidFill>
              </a:rPr>
              <a:t>porous</a:t>
            </a:r>
            <a:r>
              <a:rPr lang="en-GB" dirty="0">
                <a:solidFill>
                  <a:srgbClr val="FFFF00"/>
                </a:solidFill>
              </a:rPr>
              <a:t> – they have holes where the water can flow through, like </a:t>
            </a:r>
            <a:r>
              <a:rPr lang="en-GB" b="1" dirty="0">
                <a:solidFill>
                  <a:srgbClr val="FFFF00"/>
                </a:solidFill>
              </a:rPr>
              <a:t>limestone.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42930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Some rocks are very hard, like </a:t>
            </a:r>
            <a:r>
              <a:rPr lang="en-GB" b="1" dirty="0" smtClean="0">
                <a:solidFill>
                  <a:srgbClr val="FFFF00"/>
                </a:solidFill>
              </a:rPr>
              <a:t>granite</a:t>
            </a:r>
            <a:r>
              <a:rPr lang="en-GB" dirty="0" smtClean="0">
                <a:solidFill>
                  <a:srgbClr val="FFFF00"/>
                </a:solidFill>
              </a:rPr>
              <a:t>. Others are very soft, like </a:t>
            </a:r>
            <a:r>
              <a:rPr lang="en-GB" b="1" dirty="0" smtClean="0">
                <a:solidFill>
                  <a:srgbClr val="FFFF00"/>
                </a:solidFill>
              </a:rPr>
              <a:t>talc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81" y="4570095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Rocks can be all sorts of colours, depending on the minerals within them. Some, like </a:t>
            </a:r>
            <a:r>
              <a:rPr lang="en-GB" b="1" dirty="0">
                <a:solidFill>
                  <a:srgbClr val="FFFF00"/>
                </a:solidFill>
              </a:rPr>
              <a:t>marble</a:t>
            </a:r>
            <a:r>
              <a:rPr lang="en-GB" dirty="0">
                <a:solidFill>
                  <a:srgbClr val="FFFF00"/>
                </a:solidFill>
              </a:rPr>
              <a:t>, can be used to make attractive sculptures. </a:t>
            </a:r>
          </a:p>
        </p:txBody>
      </p:sp>
    </p:spTree>
    <p:extLst>
      <p:ext uri="{BB962C8B-B14F-4D97-AF65-F5344CB8AC3E}">
        <p14:creationId xmlns:p14="http://schemas.microsoft.com/office/powerpoint/2010/main" val="6386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1412776"/>
            <a:ext cx="770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What’s so special about rocks ?????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4" name="Picture 3" descr="https://pixabay.com/static/uploads/photo/2012/04/05/01/07/question-25527_960_720.pn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14" y="5013175"/>
            <a:ext cx="1471930" cy="1423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0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075057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Are all rocks the same?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417291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Some rocks are </a:t>
            </a:r>
            <a:r>
              <a:rPr lang="en-GB" b="1" dirty="0" smtClean="0">
                <a:solidFill>
                  <a:srgbClr val="FFFF00"/>
                </a:solidFill>
              </a:rPr>
              <a:t>permeable</a:t>
            </a:r>
            <a:r>
              <a:rPr lang="en-GB" dirty="0" smtClean="0">
                <a:solidFill>
                  <a:srgbClr val="FFFF00"/>
                </a:solidFill>
              </a:rPr>
              <a:t> (water soaks into it) while some are </a:t>
            </a:r>
            <a:r>
              <a:rPr lang="en-GB" b="1" dirty="0" smtClean="0">
                <a:solidFill>
                  <a:srgbClr val="FFFF00"/>
                </a:solidFill>
              </a:rPr>
              <a:t>impermeable</a:t>
            </a:r>
            <a:r>
              <a:rPr lang="en-GB" dirty="0" smtClean="0">
                <a:solidFill>
                  <a:srgbClr val="FFFF00"/>
                </a:solidFill>
              </a:rPr>
              <a:t>. Other rocks are </a:t>
            </a:r>
            <a:r>
              <a:rPr lang="en-GB" b="1" dirty="0" smtClean="0">
                <a:solidFill>
                  <a:srgbClr val="FFFF00"/>
                </a:solidFill>
              </a:rPr>
              <a:t>porous</a:t>
            </a:r>
            <a:r>
              <a:rPr lang="en-GB" dirty="0" smtClean="0">
                <a:solidFill>
                  <a:srgbClr val="FFFF00"/>
                </a:solidFill>
              </a:rPr>
              <a:t> – they have holes where the water can flow through, like </a:t>
            </a:r>
            <a:r>
              <a:rPr lang="en-GB" b="1" dirty="0" smtClean="0">
                <a:solidFill>
                  <a:srgbClr val="FFFF00"/>
                </a:solidFill>
              </a:rPr>
              <a:t>limestone.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429309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Some rocks are very hard, like </a:t>
            </a:r>
            <a:r>
              <a:rPr lang="en-GB" b="1" dirty="0" smtClean="0">
                <a:solidFill>
                  <a:srgbClr val="FFFF00"/>
                </a:solidFill>
              </a:rPr>
              <a:t>granite</a:t>
            </a:r>
            <a:r>
              <a:rPr lang="en-GB" dirty="0" smtClean="0">
                <a:solidFill>
                  <a:srgbClr val="FFFF00"/>
                </a:solidFill>
              </a:rPr>
              <a:t>. Others are very soft, like </a:t>
            </a:r>
            <a:r>
              <a:rPr lang="en-GB" b="1" dirty="0" smtClean="0">
                <a:solidFill>
                  <a:srgbClr val="FFFF00"/>
                </a:solidFill>
              </a:rPr>
              <a:t>talc</a:t>
            </a:r>
            <a:r>
              <a:rPr lang="en-GB" dirty="0" smtClean="0">
                <a:solidFill>
                  <a:srgbClr val="FFFF00"/>
                </a:solidFill>
              </a:rPr>
              <a:t>.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289" y="141729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Some rocks contain layers, grains or </a:t>
            </a:r>
            <a:r>
              <a:rPr lang="en-GB" b="1" dirty="0" smtClean="0">
                <a:solidFill>
                  <a:srgbClr val="FFFF00"/>
                </a:solidFill>
              </a:rPr>
              <a:t>crystals</a:t>
            </a:r>
            <a:r>
              <a:rPr lang="en-GB" dirty="0" smtClean="0">
                <a:solidFill>
                  <a:srgbClr val="FFFF00"/>
                </a:solidFill>
              </a:rPr>
              <a:t>. Some others may contain </a:t>
            </a:r>
            <a:r>
              <a:rPr lang="en-GB" b="1" dirty="0" smtClean="0">
                <a:solidFill>
                  <a:srgbClr val="FFFF00"/>
                </a:solidFill>
              </a:rPr>
              <a:t>fossils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or metals. 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81" y="4570095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Rocks can be all sorts of colours, depending on the minerals within them.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Some, like </a:t>
            </a:r>
            <a:r>
              <a:rPr lang="en-GB" b="1" dirty="0" smtClean="0">
                <a:solidFill>
                  <a:srgbClr val="FFFF00"/>
                </a:solidFill>
              </a:rPr>
              <a:t>marble</a:t>
            </a:r>
            <a:r>
              <a:rPr lang="en-GB" dirty="0" smtClean="0">
                <a:solidFill>
                  <a:srgbClr val="FFFF00"/>
                </a:solidFill>
              </a:rPr>
              <a:t>, can be used to make attractive sculptures.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pload.wikimedia.org/wikipedia/commons/6/6d/Puu_Oo_cropped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6541"/>
            <a:ext cx="245288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s0.geograph.org.uk/geophotos/03/86/65/3866536_175214a0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0" y="3212976"/>
            <a:ext cx="2409825" cy="180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upload.wikimedia.org/wikipedia/commons/9/92/Marble_wall_of_Ruskeala.jpg">
            <a:hlinkClick r:id="rId9"/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5"/>
          <a:stretch/>
        </p:blipFill>
        <p:spPr bwMode="auto">
          <a:xfrm>
            <a:off x="323850" y="5229200"/>
            <a:ext cx="2452885" cy="136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ight Arrow 9"/>
          <p:cNvSpPr/>
          <p:nvPr/>
        </p:nvSpPr>
        <p:spPr>
          <a:xfrm rot="8140813">
            <a:off x="2416695" y="5239728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882720">
            <a:off x="35373" y="5215704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3361330">
            <a:off x="2433920" y="6349260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9239847">
            <a:off x="53226" y="6354576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2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5516" y="2852936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</a:rPr>
              <a:t>What types of rocks will you see in the Peak District?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82210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So why are rocks important?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82210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So why are rocks important?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76470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Rocks can be used to BUILD walls, buildings, bridges…..all sorts of things.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82210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So why are rocks important?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76470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Rocks can be used to BUILD walls, buildings, bridges…..all sorts of things.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393" y="126876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use materials that come from rocks such as METALS.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82210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So why are rocks important?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76470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Rocks can be used to BUILD walls, buildings, bridges…..all sorts of things.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393" y="126876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use materials that come from rocks such as METALS.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472514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 type of SOIL on the ground is determined by the rocks underneath it.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82210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So why are rocks important?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76470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Rocks can be used to BUILD walls, buildings, bridges…..all sorts of things.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393" y="126876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We use materials that come from rocks such as METALS.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472514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 type of SOIL on the ground is determined by the rocks underneath it.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540478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The whole PLANET is made of rock. Without rock we wouldn’t be standing on anything!!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8912" y="2996952"/>
            <a:ext cx="6226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How are rocks formed? </a:t>
            </a:r>
            <a:endParaRPr lang="en-GB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ttp://s0.geograph.org.uk/geophotos/04/10/97/4109777_6bba8dc1.jpg">
            <a:hlinkClick r:id="rId2"/>
          </p:cNvPr>
          <p:cNvPicPr/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K:\DESIGN\SW\Events Poster and Teacher Notes Header\Teacher Training Notes 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0257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pload.wikimedia.org/wikipedia/commons/6/6d/Puu_Oo_cropped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6541"/>
            <a:ext cx="2452885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s0.geograph.org.uk/geophotos/03/86/65/3866536_175214a0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0" y="3212976"/>
            <a:ext cx="2409825" cy="180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upload.wikimedia.org/wikipedia/commons/9/92/Marble_wall_of_Ruskeala.jpg">
            <a:hlinkClick r:id="rId9"/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5"/>
          <a:stretch/>
        </p:blipFill>
        <p:spPr bwMode="auto">
          <a:xfrm>
            <a:off x="323850" y="5229200"/>
            <a:ext cx="2452885" cy="1360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ight Arrow 9"/>
          <p:cNvSpPr/>
          <p:nvPr/>
        </p:nvSpPr>
        <p:spPr>
          <a:xfrm rot="8140813">
            <a:off x="2416695" y="5239728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2882720">
            <a:off x="35373" y="5215704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3361330">
            <a:off x="2433920" y="6349260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9239847">
            <a:off x="53226" y="6354576"/>
            <a:ext cx="72008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629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Peak District National Park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Feetham Pete</dc:creator>
  <cp:lastModifiedBy>Feetham Pete</cp:lastModifiedBy>
  <cp:revision>19</cp:revision>
  <dcterms:created xsi:type="dcterms:W3CDTF">2016-06-02T14:04:19Z</dcterms:created>
  <dcterms:modified xsi:type="dcterms:W3CDTF">2016-06-15T09:08:37Z</dcterms:modified>
</cp:coreProperties>
</file>