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7" r:id="rId4"/>
    <p:sldId id="311" r:id="rId5"/>
    <p:sldId id="301" r:id="rId6"/>
    <p:sldId id="307" r:id="rId7"/>
    <p:sldId id="273" r:id="rId8"/>
    <p:sldId id="297" r:id="rId9"/>
    <p:sldId id="312" r:id="rId10"/>
    <p:sldId id="313" r:id="rId11"/>
    <p:sldId id="319" r:id="rId12"/>
    <p:sldId id="317" r:id="rId13"/>
    <p:sldId id="318" r:id="rId14"/>
    <p:sldId id="306" r:id="rId15"/>
    <p:sldId id="296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348"/>
    <a:srgbClr val="DDEFED"/>
    <a:srgbClr val="756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55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5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58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8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8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73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2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0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0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3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2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5D3C4-0646-4923-88C4-4CA55EA3404E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1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GLllZ-qiXJ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2.0/" TargetMode="External"/><Relationship Id="rId2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deed.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21564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20588" y="2859740"/>
            <a:ext cx="9941963" cy="2580940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7200" b="1"/>
              <a:t>KS2 Peak </a:t>
            </a:r>
            <a:r>
              <a:rPr lang="en-GB" sz="7200" b="1" dirty="0"/>
              <a:t>District Wildlife</a:t>
            </a:r>
            <a:br>
              <a:rPr lang="en-GB" sz="7200" b="1" dirty="0"/>
            </a:br>
            <a:r>
              <a:rPr lang="en-GB" sz="4800" b="1" dirty="0">
                <a:solidFill>
                  <a:srgbClr val="7030A0"/>
                </a:solidFill>
              </a:rPr>
              <a:t>Food Chains</a:t>
            </a:r>
            <a:endParaRPr lang="en-GB" sz="4800" b="1" baseline="300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404" y="278796"/>
            <a:ext cx="1478280" cy="929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43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951" y="928587"/>
            <a:ext cx="7355607" cy="49808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One big factor that affected merlin numbers was the </a:t>
            </a:r>
            <a:r>
              <a:rPr lang="en-GB" sz="3200" b="1" dirty="0"/>
              <a:t>pesticides</a:t>
            </a:r>
            <a:r>
              <a:rPr lang="en-GB" sz="3200" dirty="0"/>
              <a:t> being used on farms to kill insects eating the crops.</a:t>
            </a:r>
          </a:p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Watch this video to find out more: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hlinkClick r:id="rId2"/>
              </a:rPr>
              <a:t>(887) Do we really need pesticides? - </a:t>
            </a:r>
            <a:r>
              <a:rPr lang="en-GB" sz="2000" dirty="0" err="1">
                <a:hlinkClick r:id="rId2"/>
              </a:rPr>
              <a:t>Fernan</a:t>
            </a:r>
            <a:r>
              <a:rPr lang="en-GB" sz="2000" dirty="0">
                <a:hlinkClick r:id="rId2"/>
              </a:rPr>
              <a:t> Pérez-</a:t>
            </a:r>
            <a:r>
              <a:rPr lang="en-GB" sz="2000" dirty="0" err="1">
                <a:hlinkClick r:id="rId2"/>
              </a:rPr>
              <a:t>Gálvez</a:t>
            </a:r>
            <a:r>
              <a:rPr lang="en-GB" sz="2000" dirty="0">
                <a:hlinkClick r:id="rId2"/>
              </a:rPr>
              <a:t> – YouTube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lvl="0" indent="0">
              <a:spcBef>
                <a:spcPts val="0"/>
              </a:spcBef>
              <a:buNone/>
            </a:pPr>
            <a:r>
              <a:rPr lang="en-GB" sz="3200" dirty="0">
                <a:solidFill>
                  <a:prstClr val="black"/>
                </a:solidFill>
              </a:rPr>
              <a:t>Pesticides can kill the insects that the </a:t>
            </a:r>
            <a:r>
              <a:rPr lang="en-GB" sz="3200" dirty="0" err="1">
                <a:solidFill>
                  <a:prstClr val="black"/>
                </a:solidFill>
              </a:rPr>
              <a:t>merlins</a:t>
            </a:r>
            <a:r>
              <a:rPr lang="en-GB" sz="3200" dirty="0">
                <a:solidFill>
                  <a:prstClr val="black"/>
                </a:solidFill>
              </a:rPr>
              <a:t> eat. 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2986" y="6258"/>
            <a:ext cx="10885714" cy="1309631"/>
          </a:xfrm>
        </p:spPr>
        <p:txBody>
          <a:bodyPr>
            <a:noAutofit/>
          </a:bodyPr>
          <a:lstStyle/>
          <a:p>
            <a:pPr algn="l"/>
            <a:r>
              <a:rPr lang="en-US" sz="4320" b="1" dirty="0">
                <a:solidFill>
                  <a:srgbClr val="77538E"/>
                </a:solidFill>
              </a:rPr>
              <a:t>Pesticides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661885" y="697027"/>
            <a:ext cx="3027176" cy="2113902"/>
            <a:chOff x="746320" y="2623451"/>
            <a:chExt cx="3903018" cy="2608391"/>
          </a:xfrm>
        </p:grpSpPr>
        <p:pic>
          <p:nvPicPr>
            <p:cNvPr id="1026" name="Picture 2" descr="File:Tractor Fertilize Field Pesticide And Insecticide.jpg - Wikimedia  Commo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20" y="2623451"/>
              <a:ext cx="3846735" cy="2550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340644" y="4966001"/>
              <a:ext cx="1308694" cy="2658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chemeClr val="bg1"/>
                  </a:solidFill>
                  <a:latin typeface="Arial" panose="020B0604020202020204" pitchFamily="34" charset="0"/>
                </a:rPr>
                <a:t>Aqua Mechanical</a:t>
              </a:r>
              <a:r>
                <a:rPr lang="en-GB" sz="800" baseline="30000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668110" y="3076554"/>
            <a:ext cx="2951900" cy="2054938"/>
            <a:chOff x="3455403" y="-2231180"/>
            <a:chExt cx="2138297" cy="1618852"/>
          </a:xfrm>
        </p:grpSpPr>
        <p:pic>
          <p:nvPicPr>
            <p:cNvPr id="56" name="Picture 55" descr="Crane fly Tipula lunata | SP105404. Willersey, Glos.(old rai… | Flick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403" y="-2231180"/>
              <a:ext cx="1986280" cy="15824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57" name="Text Box 2"/>
            <p:cNvSpPr txBox="1">
              <a:spLocks noChangeArrowheads="1"/>
            </p:cNvSpPr>
            <p:nvPr/>
          </p:nvSpPr>
          <p:spPr bwMode="auto">
            <a:xfrm>
              <a:off x="4876150" y="-797113"/>
              <a:ext cx="717550" cy="18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Gail Hampshire</a:t>
              </a:r>
              <a:r>
                <a:rPr lang="en-US" sz="800" baseline="300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1</a:t>
              </a:r>
              <a:endParaRPr lang="en-GB" sz="800" dirty="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81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867508" y="1239854"/>
            <a:ext cx="10777900" cy="1008270"/>
          </a:xfrm>
          <a:prstGeom prst="roundRect">
            <a:avLst/>
          </a:prstGeom>
          <a:solidFill>
            <a:srgbClr val="E6E34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296" y="825255"/>
            <a:ext cx="11159014" cy="10109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3200" dirty="0"/>
              <a:t>What will happen to the numbers of bilberry, skylark and merlin,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3200" dirty="0"/>
              <a:t>if there are fewer insects?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2986" y="6258"/>
            <a:ext cx="10885714" cy="1309631"/>
          </a:xfrm>
        </p:spPr>
        <p:txBody>
          <a:bodyPr>
            <a:noAutofit/>
          </a:bodyPr>
          <a:lstStyle/>
          <a:p>
            <a:pPr algn="l"/>
            <a:r>
              <a:rPr lang="en-US" sz="4320" b="1" dirty="0">
                <a:solidFill>
                  <a:srgbClr val="77538E"/>
                </a:solidFill>
              </a:rPr>
              <a:t>Food Chains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179443" y="2997858"/>
            <a:ext cx="8455211" cy="2189862"/>
            <a:chOff x="2628392" y="1804622"/>
            <a:chExt cx="9017232" cy="2514097"/>
          </a:xfrm>
        </p:grpSpPr>
        <p:grpSp>
          <p:nvGrpSpPr>
            <p:cNvPr id="24" name="Group 23"/>
            <p:cNvGrpSpPr/>
            <p:nvPr/>
          </p:nvGrpSpPr>
          <p:grpSpPr>
            <a:xfrm>
              <a:off x="9630184" y="1804623"/>
              <a:ext cx="2015440" cy="2514096"/>
              <a:chOff x="181453" y="2490792"/>
              <a:chExt cx="1924596" cy="2311022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/>
              <a:srcRect l="11053" t="15162" r="35579"/>
              <a:stretch/>
            </p:blipFill>
            <p:spPr>
              <a:xfrm>
                <a:off x="203068" y="2490792"/>
                <a:ext cx="1883931" cy="199529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35" name="TextBox 34"/>
              <p:cNvSpPr txBox="1"/>
              <p:nvPr/>
            </p:nvSpPr>
            <p:spPr>
              <a:xfrm flipH="1">
                <a:off x="181453" y="4432482"/>
                <a:ext cx="1924596" cy="369332"/>
              </a:xfrm>
              <a:prstGeom prst="rect">
                <a:avLst/>
              </a:prstGeom>
              <a:solidFill>
                <a:srgbClr val="DDEFED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Merlin</a:t>
                </a:r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 flipV="1">
              <a:off x="5354280" y="3025701"/>
              <a:ext cx="898826" cy="154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8632279" y="2985522"/>
              <a:ext cx="898826" cy="154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flipH="1">
              <a:off x="6430623" y="3785920"/>
              <a:ext cx="2089465" cy="369332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Skylark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/>
            <a:srcRect l="12348" t="10738" r="34309" b="13181"/>
            <a:stretch/>
          </p:blipFill>
          <p:spPr>
            <a:xfrm>
              <a:off x="6440283" y="1860450"/>
              <a:ext cx="2070281" cy="196356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 flipH="1">
              <a:off x="7169480" y="3636100"/>
              <a:ext cx="1528082" cy="2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TAREQ'S PHOTOGRAPHY</a:t>
              </a:r>
              <a:r>
                <a:rPr lang="en-GB" sz="800" baseline="30000" dirty="0">
                  <a:solidFill>
                    <a:schemeClr val="bg1"/>
                  </a:solidFill>
                </a:rPr>
                <a:t>3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648721" y="1804622"/>
              <a:ext cx="2806077" cy="2056483"/>
              <a:chOff x="3455403" y="-2231180"/>
              <a:chExt cx="2200440" cy="1620520"/>
            </a:xfrm>
          </p:grpSpPr>
          <p:pic>
            <p:nvPicPr>
              <p:cNvPr id="32" name="Picture 31" descr="Crane fly Tipula lunata | SP105404. Willersey, Glos.(old rai… | Flickr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403" y="-2231180"/>
                <a:ext cx="1986280" cy="15824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</p:pic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4938293" y="-795445"/>
                <a:ext cx="717550" cy="184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6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Gail Hampshire</a:t>
                </a:r>
                <a:r>
                  <a:rPr lang="en-US" sz="600" baseline="300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1</a:t>
                </a:r>
                <a:endParaRPr lang="en-GB" sz="1000" dirty="0">
                  <a:effectLst/>
                  <a:latin typeface="Arial" panose="020B0604020202020204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 flipH="1">
              <a:off x="2628392" y="3812755"/>
              <a:ext cx="2571312" cy="424016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Crane fly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V="1">
            <a:off x="2243673" y="4048034"/>
            <a:ext cx="842804" cy="134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52831" y="2999864"/>
            <a:ext cx="1564482" cy="2193153"/>
            <a:chOff x="250030" y="2114611"/>
            <a:chExt cx="1564482" cy="2193153"/>
          </a:xfrm>
        </p:grpSpPr>
        <p:pic>
          <p:nvPicPr>
            <p:cNvPr id="39" name="Picture 3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74" y="2114611"/>
              <a:ext cx="1525624" cy="18274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40" name="TextBox 39"/>
            <p:cNvSpPr txBox="1"/>
            <p:nvPr/>
          </p:nvSpPr>
          <p:spPr>
            <a:xfrm flipH="1">
              <a:off x="250030" y="3938432"/>
              <a:ext cx="1564482" cy="369332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Bilberry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26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86" y="614128"/>
            <a:ext cx="11159014" cy="10109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Merlin numbers are starting to increase again, as the most damaging pesticides are now banned and people are working to protect the merlin and its habitat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2986" y="6258"/>
            <a:ext cx="10885714" cy="1309631"/>
          </a:xfrm>
        </p:spPr>
        <p:txBody>
          <a:bodyPr>
            <a:noAutofit/>
          </a:bodyPr>
          <a:lstStyle/>
          <a:p>
            <a:pPr algn="l"/>
            <a:r>
              <a:rPr lang="en-US" sz="4320" b="1" dirty="0">
                <a:solidFill>
                  <a:srgbClr val="77538E"/>
                </a:solidFill>
              </a:rPr>
              <a:t>Food Chains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179443" y="2997858"/>
            <a:ext cx="8455211" cy="2189862"/>
            <a:chOff x="2628392" y="1804622"/>
            <a:chExt cx="9017232" cy="2514097"/>
          </a:xfrm>
        </p:grpSpPr>
        <p:grpSp>
          <p:nvGrpSpPr>
            <p:cNvPr id="53" name="Group 52"/>
            <p:cNvGrpSpPr/>
            <p:nvPr/>
          </p:nvGrpSpPr>
          <p:grpSpPr>
            <a:xfrm>
              <a:off x="9630184" y="1804623"/>
              <a:ext cx="2015440" cy="2514096"/>
              <a:chOff x="181453" y="2490792"/>
              <a:chExt cx="1924596" cy="2311022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/>
              <a:srcRect l="11053" t="15162" r="35579"/>
              <a:stretch/>
            </p:blipFill>
            <p:spPr>
              <a:xfrm>
                <a:off x="203068" y="2490792"/>
                <a:ext cx="1883931" cy="199529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64" name="TextBox 63"/>
              <p:cNvSpPr txBox="1"/>
              <p:nvPr/>
            </p:nvSpPr>
            <p:spPr>
              <a:xfrm flipH="1">
                <a:off x="181453" y="4432482"/>
                <a:ext cx="1924596" cy="369332"/>
              </a:xfrm>
              <a:prstGeom prst="rect">
                <a:avLst/>
              </a:prstGeom>
              <a:solidFill>
                <a:srgbClr val="DDEFED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Merlin</a:t>
                </a:r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 flipV="1">
              <a:off x="5354280" y="3025701"/>
              <a:ext cx="898826" cy="154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8632279" y="2985522"/>
              <a:ext cx="898826" cy="154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flipH="1">
              <a:off x="6430623" y="3785920"/>
              <a:ext cx="2089465" cy="369332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Skylark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/>
            <a:srcRect l="12348" t="10738" r="34309" b="13181"/>
            <a:stretch/>
          </p:blipFill>
          <p:spPr>
            <a:xfrm>
              <a:off x="6440283" y="1860450"/>
              <a:ext cx="2070281" cy="196356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8" name="TextBox 57"/>
            <p:cNvSpPr txBox="1"/>
            <p:nvPr/>
          </p:nvSpPr>
          <p:spPr>
            <a:xfrm flipH="1">
              <a:off x="7169480" y="3636100"/>
              <a:ext cx="1528082" cy="2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TAREQ'S PHOTOGRAPHY</a:t>
              </a:r>
              <a:r>
                <a:rPr lang="en-GB" sz="800" baseline="30000" dirty="0">
                  <a:solidFill>
                    <a:schemeClr val="bg1"/>
                  </a:solidFill>
                </a:rPr>
                <a:t>3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648729" y="1804622"/>
              <a:ext cx="2806089" cy="2056483"/>
              <a:chOff x="3455403" y="-2231180"/>
              <a:chExt cx="2200442" cy="1620520"/>
            </a:xfrm>
          </p:grpSpPr>
          <p:pic>
            <p:nvPicPr>
              <p:cNvPr id="61" name="Picture 60" descr="Crane fly Tipula lunata | SP105404. Willersey, Glos.(old rai… | Flickr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403" y="-2231180"/>
                <a:ext cx="1986280" cy="15824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</p:pic>
          <p:sp>
            <p:nvSpPr>
              <p:cNvPr id="62" name="Text Box 2"/>
              <p:cNvSpPr txBox="1">
                <a:spLocks noChangeArrowheads="1"/>
              </p:cNvSpPr>
              <p:nvPr/>
            </p:nvSpPr>
            <p:spPr bwMode="auto">
              <a:xfrm>
                <a:off x="4938295" y="-795445"/>
                <a:ext cx="717550" cy="184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6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Gail Hampshire</a:t>
                </a:r>
                <a:r>
                  <a:rPr lang="en-US" sz="600" baseline="300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1</a:t>
                </a:r>
                <a:endParaRPr lang="en-GB" sz="1000" dirty="0">
                  <a:effectLst/>
                  <a:latin typeface="Arial" panose="020B0604020202020204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 flipH="1">
              <a:off x="2628392" y="3812755"/>
              <a:ext cx="2571312" cy="424016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Crane fly</a:t>
              </a:r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 flipV="1">
            <a:off x="2243673" y="4048034"/>
            <a:ext cx="842804" cy="134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552831" y="2999864"/>
            <a:ext cx="1564482" cy="2193153"/>
            <a:chOff x="250030" y="2114611"/>
            <a:chExt cx="1564482" cy="2193153"/>
          </a:xfrm>
        </p:grpSpPr>
        <p:pic>
          <p:nvPicPr>
            <p:cNvPr id="67" name="Picture 66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74" y="2114611"/>
              <a:ext cx="1525624" cy="18274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flipH="1">
              <a:off x="250030" y="3938432"/>
              <a:ext cx="1564482" cy="369332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Bilberry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556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989637" y="1244538"/>
            <a:ext cx="10929063" cy="1044291"/>
          </a:xfrm>
          <a:prstGeom prst="roundRect">
            <a:avLst/>
          </a:prstGeom>
          <a:solidFill>
            <a:srgbClr val="E6E34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86" y="859792"/>
            <a:ext cx="10021094" cy="10109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What will happen to the numbers of bilberry, skylark and crane flies if the number of merlin increases?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2986" y="6258"/>
            <a:ext cx="10885714" cy="1309631"/>
          </a:xfrm>
        </p:spPr>
        <p:txBody>
          <a:bodyPr>
            <a:noAutofit/>
          </a:bodyPr>
          <a:lstStyle/>
          <a:p>
            <a:pPr algn="l"/>
            <a:r>
              <a:rPr lang="en-US" sz="4320" b="1" dirty="0">
                <a:solidFill>
                  <a:srgbClr val="77538E"/>
                </a:solidFill>
              </a:rPr>
              <a:t>Food Chains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166230" y="-2289062"/>
            <a:ext cx="1752470" cy="2059192"/>
            <a:chOff x="442221" y="2490792"/>
            <a:chExt cx="1924596" cy="23110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1053" t="15162" r="35579"/>
            <a:stretch/>
          </p:blipFill>
          <p:spPr>
            <a:xfrm>
              <a:off x="463836" y="2490792"/>
              <a:ext cx="1883931" cy="199529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 flipH="1">
              <a:off x="442221" y="4432482"/>
              <a:ext cx="1924596" cy="369332"/>
            </a:xfrm>
            <a:prstGeom prst="rect">
              <a:avLst/>
            </a:prstGeom>
            <a:solidFill>
              <a:srgbClr val="E6E348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Merlin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 flipH="1">
            <a:off x="3887206" y="-835742"/>
            <a:ext cx="12592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solidFill>
                  <a:schemeClr val="bg1"/>
                </a:solidFill>
              </a:rPr>
              <a:t>Squeezyboy</a:t>
            </a:r>
            <a:endParaRPr lang="en-GB" sz="900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617591" y="-2096238"/>
            <a:ext cx="2154329" cy="1736704"/>
            <a:chOff x="2807319" y="2375191"/>
            <a:chExt cx="2154329" cy="17367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8199" y="2375191"/>
              <a:ext cx="2116825" cy="159175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 flipH="1">
              <a:off x="2807319" y="3742563"/>
              <a:ext cx="2154329" cy="369332"/>
            </a:xfrm>
            <a:prstGeom prst="rect">
              <a:avLst/>
            </a:prstGeom>
            <a:solidFill>
              <a:srgbClr val="E6E348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Earthworm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5899134" y="-1302800"/>
            <a:ext cx="898826" cy="1541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177133" y="-1342979"/>
            <a:ext cx="898826" cy="1541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607644" y="-1302800"/>
            <a:ext cx="898826" cy="1541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t="23556" b="21804"/>
          <a:stretch/>
        </p:blipFill>
        <p:spPr>
          <a:xfrm>
            <a:off x="363156" y="-2162089"/>
            <a:ext cx="2139634" cy="17568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4" name="TextBox 33"/>
          <p:cNvSpPr txBox="1"/>
          <p:nvPr/>
        </p:nvSpPr>
        <p:spPr>
          <a:xfrm flipH="1">
            <a:off x="342896" y="-726579"/>
            <a:ext cx="2177415" cy="369332"/>
          </a:xfrm>
          <a:prstGeom prst="rect">
            <a:avLst/>
          </a:prstGeom>
          <a:solidFill>
            <a:srgbClr val="E6E348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Decaying Leaves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196994" y="-2322723"/>
            <a:ext cx="1704855" cy="2055257"/>
            <a:chOff x="672201" y="4625958"/>
            <a:chExt cx="1704855" cy="2055257"/>
          </a:xfrm>
        </p:grpSpPr>
        <p:sp>
          <p:nvSpPr>
            <p:cNvPr id="29" name="TextBox 28"/>
            <p:cNvSpPr txBox="1"/>
            <p:nvPr/>
          </p:nvSpPr>
          <p:spPr>
            <a:xfrm flipH="1">
              <a:off x="672201" y="6311883"/>
              <a:ext cx="1704855" cy="369332"/>
            </a:xfrm>
            <a:prstGeom prst="rect">
              <a:avLst/>
            </a:prstGeom>
            <a:solidFill>
              <a:srgbClr val="E6E348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Ring Ouzel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2039" y="4625958"/>
              <a:ext cx="1666875" cy="168592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grpSp>
        <p:nvGrpSpPr>
          <p:cNvPr id="38" name="Group 37"/>
          <p:cNvGrpSpPr/>
          <p:nvPr/>
        </p:nvGrpSpPr>
        <p:grpSpPr>
          <a:xfrm>
            <a:off x="3179443" y="2997858"/>
            <a:ext cx="8455211" cy="2189862"/>
            <a:chOff x="2628392" y="1804622"/>
            <a:chExt cx="9017232" cy="2514097"/>
          </a:xfrm>
        </p:grpSpPr>
        <p:grpSp>
          <p:nvGrpSpPr>
            <p:cNvPr id="39" name="Group 38"/>
            <p:cNvGrpSpPr/>
            <p:nvPr/>
          </p:nvGrpSpPr>
          <p:grpSpPr>
            <a:xfrm>
              <a:off x="9630184" y="1804623"/>
              <a:ext cx="2015440" cy="2514096"/>
              <a:chOff x="181453" y="2490792"/>
              <a:chExt cx="1924596" cy="2311022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3"/>
              <a:srcRect l="11053" t="15162" r="35579"/>
              <a:stretch/>
            </p:blipFill>
            <p:spPr>
              <a:xfrm>
                <a:off x="203068" y="2490792"/>
                <a:ext cx="1883931" cy="199529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67" name="TextBox 66"/>
              <p:cNvSpPr txBox="1"/>
              <p:nvPr/>
            </p:nvSpPr>
            <p:spPr>
              <a:xfrm flipH="1">
                <a:off x="181453" y="4432482"/>
                <a:ext cx="1924596" cy="369332"/>
              </a:xfrm>
              <a:prstGeom prst="rect">
                <a:avLst/>
              </a:prstGeom>
              <a:solidFill>
                <a:srgbClr val="DDEFED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Merlin</a:t>
                </a: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 flipV="1">
              <a:off x="5354280" y="3025701"/>
              <a:ext cx="898826" cy="154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8632279" y="2985522"/>
              <a:ext cx="898826" cy="154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flipH="1">
              <a:off x="6430623" y="3785920"/>
              <a:ext cx="2089465" cy="369332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Skylark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7"/>
            <a:srcRect l="12348" t="10738" r="34309" b="13181"/>
            <a:stretch/>
          </p:blipFill>
          <p:spPr>
            <a:xfrm>
              <a:off x="6440283" y="1860450"/>
              <a:ext cx="2070281" cy="196356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4" name="TextBox 43"/>
            <p:cNvSpPr txBox="1"/>
            <p:nvPr/>
          </p:nvSpPr>
          <p:spPr>
            <a:xfrm flipH="1">
              <a:off x="7169480" y="3636100"/>
              <a:ext cx="1528082" cy="2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TAREQ'S PHOTOGRAPHY</a:t>
              </a:r>
              <a:r>
                <a:rPr lang="en-GB" sz="800" baseline="30000" dirty="0">
                  <a:solidFill>
                    <a:schemeClr val="bg1"/>
                  </a:solidFill>
                </a:rPr>
                <a:t>3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648728" y="1804622"/>
              <a:ext cx="2806090" cy="2056483"/>
              <a:chOff x="3455403" y="-2231180"/>
              <a:chExt cx="2200443" cy="1620520"/>
            </a:xfrm>
          </p:grpSpPr>
          <p:pic>
            <p:nvPicPr>
              <p:cNvPr id="64" name="Picture 63" descr="Crane fly Tipula lunata | SP105404. Willersey, Glos.(old rai… | Flickr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403" y="-2231180"/>
                <a:ext cx="1986280" cy="15824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</p:pic>
          <p:sp>
            <p:nvSpPr>
              <p:cNvPr id="65" name="Text Box 2"/>
              <p:cNvSpPr txBox="1">
                <a:spLocks noChangeArrowheads="1"/>
              </p:cNvSpPr>
              <p:nvPr/>
            </p:nvSpPr>
            <p:spPr bwMode="auto">
              <a:xfrm>
                <a:off x="4938296" y="-795445"/>
                <a:ext cx="717550" cy="184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6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Gail Hampshire</a:t>
                </a:r>
                <a:r>
                  <a:rPr lang="en-US" sz="600" baseline="300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1</a:t>
                </a:r>
                <a:endParaRPr lang="en-GB" sz="1000" dirty="0">
                  <a:effectLst/>
                  <a:latin typeface="Arial" panose="020B0604020202020204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 flipH="1">
              <a:off x="2628392" y="3812755"/>
              <a:ext cx="2571312" cy="424016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Crane fly</a:t>
              </a:r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 flipV="1">
            <a:off x="2243673" y="4048034"/>
            <a:ext cx="842804" cy="134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52831" y="2999864"/>
            <a:ext cx="1564482" cy="2193153"/>
            <a:chOff x="250030" y="2114611"/>
            <a:chExt cx="1564482" cy="2193153"/>
          </a:xfrm>
        </p:grpSpPr>
        <p:pic>
          <p:nvPicPr>
            <p:cNvPr id="70" name="Picture 69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74" y="2114611"/>
              <a:ext cx="1525624" cy="18274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71" name="TextBox 70"/>
            <p:cNvSpPr txBox="1"/>
            <p:nvPr/>
          </p:nvSpPr>
          <p:spPr>
            <a:xfrm flipH="1">
              <a:off x="250030" y="3938432"/>
              <a:ext cx="1564482" cy="369332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Bilberry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908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86" y="506332"/>
            <a:ext cx="10219509" cy="10109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Have a go of making your own Peak District food chains!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2986" y="6258"/>
            <a:ext cx="10885714" cy="1309631"/>
          </a:xfrm>
        </p:spPr>
        <p:txBody>
          <a:bodyPr>
            <a:noAutofit/>
          </a:bodyPr>
          <a:lstStyle/>
          <a:p>
            <a:pPr algn="l"/>
            <a:r>
              <a:rPr lang="en-US" sz="4320" b="1" dirty="0">
                <a:solidFill>
                  <a:srgbClr val="77538E"/>
                </a:solidFill>
              </a:rPr>
              <a:t>Food Chains – Activity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1053" t="15162" r="35579"/>
          <a:stretch/>
        </p:blipFill>
        <p:spPr>
          <a:xfrm>
            <a:off x="2979651" y="3308321"/>
            <a:ext cx="1715442" cy="17778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2657014" y="1464275"/>
            <a:ext cx="2374197" cy="1409012"/>
            <a:chOff x="292803" y="4847831"/>
            <a:chExt cx="2701189" cy="159953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803" y="4847831"/>
              <a:ext cx="2304221" cy="153518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 flipH="1">
              <a:off x="1561305" y="6185317"/>
              <a:ext cx="1432687" cy="262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Myhill.bob</a:t>
              </a:r>
              <a:r>
                <a:rPr lang="en-GB" sz="900" baseline="30000" dirty="0">
                  <a:solidFill>
                    <a:schemeClr val="bg1"/>
                  </a:solidFill>
                </a:rPr>
                <a:t>3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t="23556" b="21804"/>
          <a:stretch/>
        </p:blipFill>
        <p:spPr>
          <a:xfrm>
            <a:off x="231795" y="1662837"/>
            <a:ext cx="2139634" cy="17568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522186" y="3597422"/>
            <a:ext cx="2439822" cy="1403941"/>
            <a:chOff x="3656178" y="3849058"/>
            <a:chExt cx="2439822" cy="14039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/>
            <a:srcRect b="14585"/>
            <a:stretch/>
          </p:blipFill>
          <p:spPr>
            <a:xfrm>
              <a:off x="3656178" y="3849058"/>
              <a:ext cx="2116825" cy="135959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 flipH="1">
              <a:off x="4836747" y="5022167"/>
              <a:ext cx="125925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Squeezyboy</a:t>
              </a:r>
              <a:r>
                <a:rPr lang="en-GB" sz="900" baseline="30000" dirty="0">
                  <a:solidFill>
                    <a:schemeClr val="bg1"/>
                  </a:solidFill>
                </a:rPr>
                <a:t>1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44" y="1662837"/>
            <a:ext cx="1525624" cy="18274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4" name="Picture 2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44" y="3685961"/>
            <a:ext cx="2060575" cy="1731645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6677840" y="1464276"/>
            <a:ext cx="3019613" cy="1872605"/>
            <a:chOff x="0" y="0"/>
            <a:chExt cx="2585538" cy="1647825"/>
          </a:xfrm>
        </p:grpSpPr>
        <p:pic>
          <p:nvPicPr>
            <p:cNvPr id="26" name="Picture 25" descr="File:Fox - British Wildlife Centre (17429406401)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10460" cy="160528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1867988" y="1463040"/>
              <a:ext cx="717550" cy="1847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6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Airwolfhound</a:t>
              </a:r>
              <a:endParaRPr lang="en-GB" sz="100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31" y="3490282"/>
            <a:ext cx="2527922" cy="179699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7453" y="1070091"/>
            <a:ext cx="2120679" cy="1912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9665" y="3184121"/>
            <a:ext cx="2131043" cy="21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50879" y="3530728"/>
            <a:ext cx="9880978" cy="1417319"/>
          </a:xfrm>
          <a:prstGeom prst="roundRect">
            <a:avLst/>
          </a:prstGeom>
          <a:solidFill>
            <a:srgbClr val="E6E34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184056"/>
            <a:ext cx="10219509" cy="21050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/>
              <a:t>The Peak District is a very diverse place full of different types of plants and animals.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The plants and animal all depend on each other and their habitat to survive.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40" y="7727"/>
            <a:ext cx="10885714" cy="1309631"/>
          </a:xfrm>
        </p:spPr>
        <p:txBody>
          <a:bodyPr>
            <a:noAutofit/>
          </a:bodyPr>
          <a:lstStyle/>
          <a:p>
            <a:pPr algn="l"/>
            <a:r>
              <a:rPr lang="en-US" sz="4320" b="1" dirty="0">
                <a:solidFill>
                  <a:srgbClr val="756381"/>
                </a:solidFill>
              </a:rPr>
              <a:t>Peak District Wildlife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8240" y="3563052"/>
            <a:ext cx="9882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See how many animals and plants you can spot around your home and school. Can you create food chains which include these animals and plants? </a:t>
            </a:r>
          </a:p>
        </p:txBody>
      </p:sp>
    </p:spTree>
    <p:extLst>
      <p:ext uri="{BB962C8B-B14F-4D97-AF65-F5344CB8AC3E}">
        <p14:creationId xmlns:p14="http://schemas.microsoft.com/office/powerpoint/2010/main" val="158691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10" y="1536252"/>
            <a:ext cx="10979155" cy="3772546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en-GB" sz="2800" dirty="0"/>
              <a:t>Photo licencing</a:t>
            </a:r>
          </a:p>
          <a:p>
            <a:pPr lvl="2">
              <a:spcBef>
                <a:spcPts val="0"/>
              </a:spcBef>
            </a:pPr>
            <a:r>
              <a:rPr lang="en-GB" sz="2400" dirty="0"/>
              <a:t>If no reference given the Peak District owns or has full permission to use the image</a:t>
            </a:r>
          </a:p>
          <a:p>
            <a:pPr lvl="2">
              <a:spcBef>
                <a:spcPts val="0"/>
              </a:spcBef>
            </a:pPr>
            <a:r>
              <a:rPr lang="en-GB" sz="2400" dirty="0"/>
              <a:t>If referenced and followed by </a:t>
            </a:r>
            <a:r>
              <a:rPr lang="en-GB" sz="2400" baseline="30000" dirty="0"/>
              <a:t>1</a:t>
            </a:r>
            <a:r>
              <a:rPr lang="en-GB" sz="2400" dirty="0"/>
              <a:t> the following Creative commons license applies: </a:t>
            </a:r>
            <a:r>
              <a:rPr lang="en-GB" sz="2400" dirty="0">
                <a:hlinkClick r:id="rId2"/>
              </a:rPr>
              <a:t>Creative Commons — Attribution 2.0 Generic — CC BY 2.0</a:t>
            </a:r>
            <a:endParaRPr lang="en-GB" sz="2400" dirty="0"/>
          </a:p>
          <a:p>
            <a:pPr lvl="2">
              <a:spcBef>
                <a:spcPts val="0"/>
              </a:spcBef>
            </a:pPr>
            <a:r>
              <a:rPr lang="en-GB" sz="2400" dirty="0"/>
              <a:t>If referenced and followed by </a:t>
            </a:r>
            <a:r>
              <a:rPr lang="en-GB" sz="2400" baseline="30000" dirty="0"/>
              <a:t>2</a:t>
            </a:r>
            <a:r>
              <a:rPr lang="en-GB" sz="2400" dirty="0"/>
              <a:t> the following Creative commons license  applies: </a:t>
            </a:r>
            <a:r>
              <a:rPr lang="en-GB" sz="2400" dirty="0">
                <a:hlinkClick r:id="rId3"/>
              </a:rPr>
              <a:t>Creative Commons — Attribution-</a:t>
            </a:r>
            <a:r>
              <a:rPr lang="en-GB" sz="2400" dirty="0" err="1">
                <a:hlinkClick r:id="rId3"/>
              </a:rPr>
              <a:t>NonCommercial</a:t>
            </a:r>
            <a:r>
              <a:rPr lang="en-GB" sz="2400" dirty="0">
                <a:hlinkClick r:id="rId3"/>
              </a:rPr>
              <a:t> 2.0 Generic — CC BY-NC 2.0</a:t>
            </a:r>
            <a:endParaRPr lang="en-GB" sz="2400" dirty="0"/>
          </a:p>
          <a:p>
            <a:pPr lvl="2">
              <a:spcBef>
                <a:spcPts val="0"/>
              </a:spcBef>
            </a:pPr>
            <a:r>
              <a:rPr lang="en-GB" sz="2400" dirty="0"/>
              <a:t>If referenced and followed by </a:t>
            </a:r>
            <a:r>
              <a:rPr lang="en-GB" sz="2400" baseline="30000" dirty="0"/>
              <a:t>3</a:t>
            </a:r>
            <a:r>
              <a:rPr lang="en-GB" sz="2400" dirty="0"/>
              <a:t> the following Creative commons license applies: </a:t>
            </a:r>
            <a:r>
              <a:rPr lang="en-GB" sz="2400" dirty="0">
                <a:hlinkClick r:id="rId4"/>
              </a:rPr>
              <a:t>Creative Commons — Attribution-</a:t>
            </a:r>
            <a:r>
              <a:rPr lang="en-GB" sz="2400" dirty="0" err="1">
                <a:hlinkClick r:id="rId4"/>
              </a:rPr>
              <a:t>ShareAlike</a:t>
            </a:r>
            <a:r>
              <a:rPr lang="en-GB" sz="2400" dirty="0">
                <a:hlinkClick r:id="rId4"/>
              </a:rPr>
              <a:t> 4.0 International — CC BY-SA 4.0</a:t>
            </a:r>
            <a:endParaRPr lang="en-GB" sz="2400" dirty="0"/>
          </a:p>
          <a:p>
            <a:pPr lvl="1">
              <a:spcBef>
                <a:spcPts val="0"/>
              </a:spcBef>
            </a:pPr>
            <a:endParaRPr lang="en-GB" sz="2800" dirty="0"/>
          </a:p>
          <a:p>
            <a:pPr>
              <a:spcBef>
                <a:spcPts val="0"/>
              </a:spcBef>
            </a:pPr>
            <a:endParaRPr lang="en-GB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40" y="7727"/>
            <a:ext cx="9875520" cy="1309631"/>
          </a:xfrm>
        </p:spPr>
        <p:txBody>
          <a:bodyPr>
            <a:noAutofit/>
          </a:bodyPr>
          <a:lstStyle/>
          <a:p>
            <a:pPr algn="l"/>
            <a:r>
              <a:rPr lang="en-US" sz="4320" b="1" dirty="0">
                <a:solidFill>
                  <a:srgbClr val="77538E"/>
                </a:solidFill>
              </a:rPr>
              <a:t>Image Permissions</a:t>
            </a:r>
          </a:p>
        </p:txBody>
      </p:sp>
    </p:spTree>
    <p:extLst>
      <p:ext uri="{BB962C8B-B14F-4D97-AF65-F5344CB8AC3E}">
        <p14:creationId xmlns:p14="http://schemas.microsoft.com/office/powerpoint/2010/main" val="127102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49" y="0"/>
            <a:ext cx="9575074" cy="68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8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184056"/>
            <a:ext cx="10219509" cy="42566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Habitat</a:t>
            </a:r>
            <a:r>
              <a:rPr lang="en-GB" dirty="0"/>
              <a:t> – the environment/area where an animal or plant makes it’s home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Food Chain – </a:t>
            </a:r>
            <a:r>
              <a:rPr lang="en-GB" dirty="0"/>
              <a:t>A chain showing how plants and animals get their energy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Producer</a:t>
            </a:r>
            <a:r>
              <a:rPr lang="en-GB" dirty="0"/>
              <a:t> – Plants which make their own energy from the sun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Consumers</a:t>
            </a:r>
            <a:r>
              <a:rPr lang="en-GB" dirty="0"/>
              <a:t> – Animals which get their energy by eating other things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Predator</a:t>
            </a:r>
            <a:r>
              <a:rPr lang="en-GB" dirty="0"/>
              <a:t>- An animal (or plant) that eats another animal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Prey</a:t>
            </a:r>
            <a:r>
              <a:rPr lang="en-GB" dirty="0"/>
              <a:t> – An animal a predator eats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Pesticide</a:t>
            </a:r>
            <a:r>
              <a:rPr lang="en-GB" dirty="0"/>
              <a:t> - Chemical used to kill pests (insects or weeds).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40" y="7727"/>
            <a:ext cx="10885714" cy="1309631"/>
          </a:xfrm>
        </p:spPr>
        <p:txBody>
          <a:bodyPr>
            <a:noAutofit/>
          </a:bodyPr>
          <a:lstStyle/>
          <a:p>
            <a:pPr algn="l"/>
            <a:r>
              <a:rPr lang="en-US" sz="4320" b="1" dirty="0">
                <a:solidFill>
                  <a:srgbClr val="756381"/>
                </a:solidFill>
              </a:rPr>
              <a:t>Glossary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1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184056"/>
            <a:ext cx="10219509" cy="377254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/>
              <a:t>One of the reasons the Peak District is a National Park is the important wildlife and </a:t>
            </a:r>
            <a:r>
              <a:rPr lang="en-GB" b="1" dirty="0"/>
              <a:t>habitats</a:t>
            </a:r>
            <a:r>
              <a:rPr lang="en-GB" dirty="0"/>
              <a:t> that you find there.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  <a:tabLst>
                <a:tab pos="1876425" algn="l"/>
              </a:tabLst>
            </a:pPr>
            <a:r>
              <a:rPr lang="en-GB" dirty="0"/>
              <a:t>We are going to look at some of the special wildlife you could spot in the Peak District National Park!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3143" y="0"/>
            <a:ext cx="10885714" cy="1309631"/>
          </a:xfrm>
        </p:spPr>
        <p:txBody>
          <a:bodyPr>
            <a:noAutofit/>
          </a:bodyPr>
          <a:lstStyle/>
          <a:p>
            <a:pPr algn="l"/>
            <a:r>
              <a:rPr lang="en-US" sz="4320" b="1" dirty="0">
                <a:solidFill>
                  <a:srgbClr val="756381"/>
                </a:solidFill>
              </a:rPr>
              <a:t>Special Quality 2: Important Wildlife and Habitats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9754"/>
            <a:ext cx="12192000" cy="1417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11202411" y="9238298"/>
            <a:ext cx="168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SNOW!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65" y="3337673"/>
            <a:ext cx="2015649" cy="2388918"/>
          </a:xfrm>
          <a:prstGeom prst="rect">
            <a:avLst/>
          </a:prstGeom>
          <a:ln w="38100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398" y="3743945"/>
            <a:ext cx="2165162" cy="1954269"/>
          </a:xfrm>
          <a:prstGeom prst="rect">
            <a:avLst/>
          </a:prstGeom>
          <a:ln w="38100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8" t="37307" r="21907" b="17282"/>
          <a:stretch/>
        </p:blipFill>
        <p:spPr>
          <a:xfrm>
            <a:off x="3239090" y="3233561"/>
            <a:ext cx="2448367" cy="1730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5" t="38413" r="11532" b="22182"/>
          <a:stretch/>
        </p:blipFill>
        <p:spPr>
          <a:xfrm>
            <a:off x="8256501" y="3175928"/>
            <a:ext cx="3609474" cy="17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8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86" y="464148"/>
            <a:ext cx="10219509" cy="12707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Within the Peak District there are lots of different plants and animals, which means there are LOTS of different </a:t>
            </a:r>
            <a:r>
              <a:rPr lang="en-GB" b="1" dirty="0"/>
              <a:t>food chains</a:t>
            </a:r>
            <a:r>
              <a:rPr lang="en-GB" dirty="0"/>
              <a:t>!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2986" y="-188685"/>
            <a:ext cx="10885714" cy="1309631"/>
          </a:xfrm>
        </p:spPr>
        <p:txBody>
          <a:bodyPr>
            <a:noAutofit/>
          </a:bodyPr>
          <a:lstStyle/>
          <a:p>
            <a:pPr algn="l"/>
            <a:r>
              <a:rPr lang="en-US" sz="4320" b="1" dirty="0">
                <a:solidFill>
                  <a:srgbClr val="77538E"/>
                </a:solidFill>
              </a:rPr>
              <a:t>Peak District Wildlife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1053" t="15162" r="35579"/>
          <a:stretch/>
        </p:blipFill>
        <p:spPr>
          <a:xfrm>
            <a:off x="3014578" y="3586177"/>
            <a:ext cx="1482681" cy="15366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3070799" y="2038904"/>
            <a:ext cx="2038700" cy="1392050"/>
            <a:chOff x="292803" y="4847831"/>
            <a:chExt cx="2656640" cy="161579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803" y="4847831"/>
              <a:ext cx="2304221" cy="153518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 flipH="1">
              <a:off x="1516756" y="6195696"/>
              <a:ext cx="1432687" cy="26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Myhill.bob</a:t>
              </a:r>
              <a:r>
                <a:rPr lang="en-GB" sz="900" baseline="30000" dirty="0">
                  <a:solidFill>
                    <a:schemeClr val="bg1"/>
                  </a:solidFill>
                </a:rPr>
                <a:t>3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t="23556" b="21804"/>
          <a:stretch/>
        </p:blipFill>
        <p:spPr>
          <a:xfrm>
            <a:off x="1175734" y="1881213"/>
            <a:ext cx="1642426" cy="13485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9289352" y="4055538"/>
            <a:ext cx="2106087" cy="1202050"/>
            <a:chOff x="3656178" y="3849058"/>
            <a:chExt cx="2397637" cy="14104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/>
            <a:srcRect b="14585"/>
            <a:stretch/>
          </p:blipFill>
          <p:spPr>
            <a:xfrm>
              <a:off x="3656178" y="3849058"/>
              <a:ext cx="2116825" cy="135959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 flipH="1">
              <a:off x="4794562" y="4988649"/>
              <a:ext cx="1259253" cy="270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Squeezyboy</a:t>
              </a:r>
              <a:r>
                <a:rPr lang="en-GB" sz="900" baseline="30000" dirty="0">
                  <a:solidFill>
                    <a:schemeClr val="bg1"/>
                  </a:solidFill>
                </a:rPr>
                <a:t>1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92" y="1828750"/>
            <a:ext cx="1257467" cy="17131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4" name="Picture 2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90" y="3686025"/>
            <a:ext cx="1931728" cy="1619307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6599218" y="1863424"/>
            <a:ext cx="2690134" cy="1491213"/>
            <a:chOff x="0" y="0"/>
            <a:chExt cx="2585538" cy="1647825"/>
          </a:xfrm>
        </p:grpSpPr>
        <p:pic>
          <p:nvPicPr>
            <p:cNvPr id="26" name="Picture 25" descr="File:Fox - British Wildlife Centre (17429406401)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10460" cy="160528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1867988" y="1463040"/>
              <a:ext cx="717550" cy="1847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6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Airwolfhound</a:t>
              </a:r>
              <a:endParaRPr lang="en-GB" sz="100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41" y="3505533"/>
            <a:ext cx="2302015" cy="163709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9351" y="1918489"/>
            <a:ext cx="2001619" cy="1805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243" y="3517410"/>
            <a:ext cx="1754887" cy="177424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35AE7F-A59B-4CCE-80DF-3D20079E5236}"/>
              </a:ext>
            </a:extLst>
          </p:cNvPr>
          <p:cNvSpPr/>
          <p:nvPr/>
        </p:nvSpPr>
        <p:spPr>
          <a:xfrm>
            <a:off x="3316941" y="5402179"/>
            <a:ext cx="5298141" cy="4876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0D874D-F329-4C9F-9AE8-BDDF0B5779B0}"/>
              </a:ext>
            </a:extLst>
          </p:cNvPr>
          <p:cNvSpPr txBox="1"/>
          <p:nvPr/>
        </p:nvSpPr>
        <p:spPr>
          <a:xfrm>
            <a:off x="1757082" y="5440680"/>
            <a:ext cx="839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you name any of the animals/plants shown above?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57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84686" y="786735"/>
            <a:ext cx="7974536" cy="574979"/>
          </a:xfrm>
          <a:prstGeom prst="roundRect">
            <a:avLst/>
          </a:prstGeom>
          <a:solidFill>
            <a:srgbClr val="E6E34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491" y="463486"/>
            <a:ext cx="10219509" cy="9134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What different types/groups of animals can you spot?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3143" y="-314610"/>
            <a:ext cx="10885714" cy="1309631"/>
          </a:xfrm>
        </p:spPr>
        <p:txBody>
          <a:bodyPr>
            <a:noAutofit/>
          </a:bodyPr>
          <a:lstStyle/>
          <a:p>
            <a:pPr algn="l"/>
            <a:r>
              <a:rPr lang="en-US" sz="4320" b="1" dirty="0">
                <a:solidFill>
                  <a:srgbClr val="77538E"/>
                </a:solidFill>
              </a:rPr>
              <a:t>Peak District Wildlife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l="11053" t="15162" r="35579"/>
          <a:stretch/>
        </p:blipFill>
        <p:spPr>
          <a:xfrm>
            <a:off x="3014578" y="3586177"/>
            <a:ext cx="1482681" cy="15366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46" name="Group 45"/>
          <p:cNvGrpSpPr/>
          <p:nvPr/>
        </p:nvGrpSpPr>
        <p:grpSpPr>
          <a:xfrm>
            <a:off x="3070799" y="2038903"/>
            <a:ext cx="2033552" cy="1375057"/>
            <a:chOff x="292803" y="4847831"/>
            <a:chExt cx="2649933" cy="159607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803" y="4847831"/>
              <a:ext cx="2304221" cy="153518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48" name="TextBox 47"/>
            <p:cNvSpPr txBox="1"/>
            <p:nvPr/>
          </p:nvSpPr>
          <p:spPr>
            <a:xfrm flipH="1">
              <a:off x="1510048" y="6175972"/>
              <a:ext cx="1432688" cy="26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Myhill.bob</a:t>
              </a:r>
              <a:r>
                <a:rPr lang="en-GB" sz="900" baseline="30000" dirty="0">
                  <a:solidFill>
                    <a:schemeClr val="bg1"/>
                  </a:solidFill>
                </a:rPr>
                <a:t>3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/>
          <a:srcRect t="23556" b="21804"/>
          <a:stretch/>
        </p:blipFill>
        <p:spPr>
          <a:xfrm>
            <a:off x="1175734" y="1881213"/>
            <a:ext cx="1642426" cy="13485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50" name="Group 49"/>
          <p:cNvGrpSpPr/>
          <p:nvPr/>
        </p:nvGrpSpPr>
        <p:grpSpPr>
          <a:xfrm>
            <a:off x="9289351" y="4055537"/>
            <a:ext cx="2106938" cy="1202053"/>
            <a:chOff x="3656178" y="3849058"/>
            <a:chExt cx="2398606" cy="141044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/>
            <a:srcRect b="14585"/>
            <a:stretch/>
          </p:blipFill>
          <p:spPr>
            <a:xfrm>
              <a:off x="3656178" y="3849058"/>
              <a:ext cx="2116825" cy="135959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2" name="TextBox 51"/>
            <p:cNvSpPr txBox="1"/>
            <p:nvPr/>
          </p:nvSpPr>
          <p:spPr>
            <a:xfrm flipH="1">
              <a:off x="4795531" y="4988652"/>
              <a:ext cx="1259253" cy="27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Squeezyboy</a:t>
              </a:r>
              <a:r>
                <a:rPr lang="en-GB" sz="900" baseline="30000" dirty="0">
                  <a:solidFill>
                    <a:schemeClr val="bg1"/>
                  </a:solidFill>
                </a:rPr>
                <a:t>1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3" name="Picture 5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92" y="1828750"/>
            <a:ext cx="1257467" cy="17131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4" name="Picture 5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90" y="3686025"/>
            <a:ext cx="1931728" cy="1619307"/>
          </a:xfrm>
          <a:prstGeom prst="rect">
            <a:avLst/>
          </a:prstGeom>
          <a:noFill/>
        </p:spPr>
      </p:pic>
      <p:grpSp>
        <p:nvGrpSpPr>
          <p:cNvPr id="55" name="Group 54"/>
          <p:cNvGrpSpPr/>
          <p:nvPr/>
        </p:nvGrpSpPr>
        <p:grpSpPr>
          <a:xfrm>
            <a:off x="6599218" y="1863424"/>
            <a:ext cx="2690134" cy="1491213"/>
            <a:chOff x="0" y="0"/>
            <a:chExt cx="2585538" cy="1647825"/>
          </a:xfrm>
        </p:grpSpPr>
        <p:pic>
          <p:nvPicPr>
            <p:cNvPr id="56" name="Picture 55" descr="File:Fox - British Wildlife Centre (17429406401)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10460" cy="160528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57" name="Text Box 2"/>
            <p:cNvSpPr txBox="1">
              <a:spLocks noChangeArrowheads="1"/>
            </p:cNvSpPr>
            <p:nvPr/>
          </p:nvSpPr>
          <p:spPr bwMode="auto">
            <a:xfrm>
              <a:off x="1867988" y="1463040"/>
              <a:ext cx="717550" cy="1847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6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Airwolfhound</a:t>
              </a:r>
              <a:endParaRPr lang="en-GB" sz="100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Picture 5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41" y="3505533"/>
            <a:ext cx="2302015" cy="1637090"/>
          </a:xfrm>
          <a:prstGeom prst="rect">
            <a:avLst/>
          </a:prstGeom>
          <a:noFill/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9351" y="1918489"/>
            <a:ext cx="2001619" cy="180525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243" y="3517410"/>
            <a:ext cx="1754887" cy="177424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F6CDE8-A06D-40E3-A309-1FFB3F7388B0}"/>
              </a:ext>
            </a:extLst>
          </p:cNvPr>
          <p:cNvSpPr/>
          <p:nvPr/>
        </p:nvSpPr>
        <p:spPr>
          <a:xfrm>
            <a:off x="775252" y="5414689"/>
            <a:ext cx="10621037" cy="358756"/>
          </a:xfrm>
          <a:prstGeom prst="roundRect">
            <a:avLst/>
          </a:prstGeom>
          <a:solidFill>
            <a:srgbClr val="E6E3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3B4CC-F863-42C1-9112-DD2A0F00526B}"/>
              </a:ext>
            </a:extLst>
          </p:cNvPr>
          <p:cNvSpPr txBox="1"/>
          <p:nvPr/>
        </p:nvSpPr>
        <p:spPr>
          <a:xfrm>
            <a:off x="653143" y="5442757"/>
            <a:ext cx="1088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Clue: Mammals/Predators/Insects/Prey/Herbivores/Birds/Omnivores/Carnivores: Some animals can be in more than one group.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3079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3958" y="4423898"/>
            <a:ext cx="9403308" cy="844138"/>
          </a:xfrm>
          <a:prstGeom prst="roundRect">
            <a:avLst/>
          </a:prstGeom>
          <a:solidFill>
            <a:srgbClr val="E6E34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114" y="1028490"/>
            <a:ext cx="10219509" cy="10109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Here is just ONE food chain that happens in the Peak District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2986" y="6258"/>
            <a:ext cx="10885714" cy="1309631"/>
          </a:xfrm>
        </p:spPr>
        <p:txBody>
          <a:bodyPr>
            <a:noAutofit/>
          </a:bodyPr>
          <a:lstStyle/>
          <a:p>
            <a:pPr algn="l"/>
            <a:r>
              <a:rPr lang="en-US" sz="4320" b="1" dirty="0">
                <a:solidFill>
                  <a:srgbClr val="77538E"/>
                </a:solidFill>
              </a:rPr>
              <a:t>Food Chains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6458" y="4423898"/>
            <a:ext cx="10823171" cy="101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Can you name the </a:t>
            </a:r>
            <a:r>
              <a:rPr lang="en-GB" b="1" dirty="0"/>
              <a:t>Producer</a:t>
            </a:r>
            <a:r>
              <a:rPr lang="en-GB" dirty="0"/>
              <a:t> and </a:t>
            </a:r>
            <a:r>
              <a:rPr lang="en-GB" b="1" dirty="0"/>
              <a:t>Consumers</a:t>
            </a:r>
            <a:r>
              <a:rPr lang="en-GB" dirty="0"/>
              <a:t> in this Food Chain?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Can you name the </a:t>
            </a:r>
            <a:r>
              <a:rPr lang="en-GB" b="1" dirty="0"/>
              <a:t>Predators</a:t>
            </a:r>
            <a:r>
              <a:rPr lang="en-GB" dirty="0"/>
              <a:t> and </a:t>
            </a:r>
            <a:r>
              <a:rPr lang="en-GB" b="1" dirty="0"/>
              <a:t>Prey</a:t>
            </a:r>
            <a:r>
              <a:rPr lang="en-GB" dirty="0"/>
              <a:t> in this Food Chain?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177617" y="2059317"/>
            <a:ext cx="8455211" cy="2189861"/>
            <a:chOff x="2628392" y="1804623"/>
            <a:chExt cx="9017232" cy="2514096"/>
          </a:xfrm>
        </p:grpSpPr>
        <p:grpSp>
          <p:nvGrpSpPr>
            <p:cNvPr id="23" name="Group 22"/>
            <p:cNvGrpSpPr/>
            <p:nvPr/>
          </p:nvGrpSpPr>
          <p:grpSpPr>
            <a:xfrm>
              <a:off x="9630184" y="1804623"/>
              <a:ext cx="2015440" cy="2514096"/>
              <a:chOff x="181453" y="2490792"/>
              <a:chExt cx="1924596" cy="2311022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/>
              <a:srcRect l="11053" t="15162" r="35579"/>
              <a:stretch/>
            </p:blipFill>
            <p:spPr>
              <a:xfrm>
                <a:off x="203068" y="2490792"/>
                <a:ext cx="1883931" cy="199529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 flipH="1">
                <a:off x="181453" y="4432482"/>
                <a:ext cx="1924596" cy="369332"/>
              </a:xfrm>
              <a:prstGeom prst="rect">
                <a:avLst/>
              </a:prstGeom>
              <a:solidFill>
                <a:srgbClr val="DDEFED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Merlin</a:t>
                </a:r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 flipV="1">
              <a:off x="5354280" y="3025701"/>
              <a:ext cx="898826" cy="154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8632279" y="2985522"/>
              <a:ext cx="898826" cy="154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flipH="1">
              <a:off x="6431259" y="3790577"/>
              <a:ext cx="2089465" cy="369331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Skylark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/>
            <a:srcRect l="12348" t="10738" r="34309" b="13181"/>
            <a:stretch/>
          </p:blipFill>
          <p:spPr>
            <a:xfrm>
              <a:off x="6440283" y="1860450"/>
              <a:ext cx="2070281" cy="196356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6" name="TextBox 45"/>
            <p:cNvSpPr txBox="1"/>
            <p:nvPr/>
          </p:nvSpPr>
          <p:spPr>
            <a:xfrm flipH="1">
              <a:off x="7172189" y="3636100"/>
              <a:ext cx="1528082" cy="2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TAREQ'S PHOTOGRAPHY</a:t>
              </a:r>
              <a:r>
                <a:rPr lang="en-GB" sz="800" baseline="30000" dirty="0">
                  <a:solidFill>
                    <a:schemeClr val="bg1"/>
                  </a:solidFill>
                </a:rPr>
                <a:t>3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648722" y="1804623"/>
              <a:ext cx="2794191" cy="2056447"/>
              <a:chOff x="3455403" y="-2231180"/>
              <a:chExt cx="2191117" cy="1620492"/>
            </a:xfrm>
          </p:grpSpPr>
          <p:pic>
            <p:nvPicPr>
              <p:cNvPr id="47" name="Picture 46" descr="Crane fly Tipula lunata | SP105404. Willersey, Glos.(old rai… | Flickr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403" y="-2231180"/>
                <a:ext cx="1986280" cy="15824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</p:pic>
          <p:sp>
            <p:nvSpPr>
              <p:cNvPr id="48" name="Text Box 2"/>
              <p:cNvSpPr txBox="1">
                <a:spLocks noChangeArrowheads="1"/>
              </p:cNvSpPr>
              <p:nvPr/>
            </p:nvSpPr>
            <p:spPr bwMode="auto">
              <a:xfrm>
                <a:off x="4928970" y="-795473"/>
                <a:ext cx="717550" cy="184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6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Gail Hampshire</a:t>
                </a:r>
                <a:r>
                  <a:rPr lang="en-US" sz="600" baseline="300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1</a:t>
                </a:r>
                <a:endParaRPr lang="en-GB" sz="1000" dirty="0">
                  <a:effectLst/>
                  <a:latin typeface="Arial" panose="020B0604020202020204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flipH="1">
              <a:off x="2628392" y="3812755"/>
              <a:ext cx="2571312" cy="424016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Crane fly</a:t>
              </a: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V="1">
            <a:off x="2241847" y="3109492"/>
            <a:ext cx="842804" cy="134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51005" y="2061322"/>
            <a:ext cx="1564482" cy="2193153"/>
            <a:chOff x="250030" y="2114611"/>
            <a:chExt cx="1564482" cy="2193153"/>
          </a:xfrm>
        </p:grpSpPr>
        <p:pic>
          <p:nvPicPr>
            <p:cNvPr id="50" name="Picture 49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74" y="2114611"/>
              <a:ext cx="1525624" cy="18274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2" name="TextBox 51"/>
            <p:cNvSpPr txBox="1"/>
            <p:nvPr/>
          </p:nvSpPr>
          <p:spPr>
            <a:xfrm flipH="1">
              <a:off x="250030" y="3938432"/>
              <a:ext cx="1564482" cy="369332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Bilberry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21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62865" y="4483493"/>
            <a:ext cx="10727986" cy="746465"/>
          </a:xfrm>
          <a:prstGeom prst="roundRect">
            <a:avLst/>
          </a:prstGeom>
          <a:solidFill>
            <a:srgbClr val="E6E34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86" y="545113"/>
            <a:ext cx="10885714" cy="10109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Lots of factors can affect animal numbers. In a food chain, changes in numbers of one animal or plant affect the others. </a:t>
            </a:r>
          </a:p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2986" y="6258"/>
            <a:ext cx="10885714" cy="1309631"/>
          </a:xfrm>
        </p:spPr>
        <p:txBody>
          <a:bodyPr>
            <a:noAutofit/>
          </a:bodyPr>
          <a:lstStyle/>
          <a:p>
            <a:pPr algn="l"/>
            <a:r>
              <a:rPr lang="en-US" sz="4320" b="1" dirty="0">
                <a:solidFill>
                  <a:srgbClr val="77538E"/>
                </a:solidFill>
              </a:rPr>
              <a:t>Food Chains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3169333" y="2057891"/>
            <a:ext cx="8455211" cy="2189862"/>
            <a:chOff x="2628392" y="1804622"/>
            <a:chExt cx="9017232" cy="2514097"/>
          </a:xfrm>
        </p:grpSpPr>
        <p:grpSp>
          <p:nvGrpSpPr>
            <p:cNvPr id="57" name="Group 56"/>
            <p:cNvGrpSpPr/>
            <p:nvPr/>
          </p:nvGrpSpPr>
          <p:grpSpPr>
            <a:xfrm>
              <a:off x="9630184" y="1804623"/>
              <a:ext cx="2015440" cy="2514096"/>
              <a:chOff x="181453" y="2490792"/>
              <a:chExt cx="1924596" cy="2311022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3"/>
              <a:srcRect l="11053" t="15162" r="35579"/>
              <a:stretch/>
            </p:blipFill>
            <p:spPr>
              <a:xfrm>
                <a:off x="203068" y="2490792"/>
                <a:ext cx="1883931" cy="199529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68" name="TextBox 67"/>
              <p:cNvSpPr txBox="1"/>
              <p:nvPr/>
            </p:nvSpPr>
            <p:spPr>
              <a:xfrm flipH="1">
                <a:off x="181453" y="4432482"/>
                <a:ext cx="1924596" cy="369332"/>
              </a:xfrm>
              <a:prstGeom prst="rect">
                <a:avLst/>
              </a:prstGeom>
              <a:solidFill>
                <a:srgbClr val="DDEFED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Merlin</a:t>
                </a: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5354280" y="3025701"/>
              <a:ext cx="898826" cy="154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8632279" y="2985522"/>
              <a:ext cx="898826" cy="154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 flipH="1">
              <a:off x="6430623" y="3785920"/>
              <a:ext cx="2089465" cy="369332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Skylark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4"/>
            <a:srcRect l="12348" t="10738" r="34309" b="13181"/>
            <a:stretch/>
          </p:blipFill>
          <p:spPr>
            <a:xfrm>
              <a:off x="6440283" y="1860450"/>
              <a:ext cx="2070281" cy="196356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2" name="TextBox 61"/>
            <p:cNvSpPr txBox="1"/>
            <p:nvPr/>
          </p:nvSpPr>
          <p:spPr>
            <a:xfrm flipH="1">
              <a:off x="7164063" y="3636100"/>
              <a:ext cx="1528082" cy="2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TAREQ'S PHOTOGRAPHY</a:t>
              </a:r>
              <a:r>
                <a:rPr lang="en-GB" sz="800" baseline="30000" dirty="0">
                  <a:solidFill>
                    <a:schemeClr val="bg1"/>
                  </a:solidFill>
                </a:rPr>
                <a:t>3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648722" y="1804622"/>
              <a:ext cx="2796851" cy="2063606"/>
              <a:chOff x="3455403" y="-2231180"/>
              <a:chExt cx="2193203" cy="1626133"/>
            </a:xfrm>
          </p:grpSpPr>
          <p:pic>
            <p:nvPicPr>
              <p:cNvPr id="65" name="Picture 64" descr="Crane fly Tipula lunata | SP105404. Willersey, Glos.(old rai… | Flickr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403" y="-2231180"/>
                <a:ext cx="1986280" cy="15824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</p:pic>
          <p:sp>
            <p:nvSpPr>
              <p:cNvPr id="66" name="Text Box 2"/>
              <p:cNvSpPr txBox="1">
                <a:spLocks noChangeArrowheads="1"/>
              </p:cNvSpPr>
              <p:nvPr/>
            </p:nvSpPr>
            <p:spPr bwMode="auto">
              <a:xfrm>
                <a:off x="4931056" y="-789832"/>
                <a:ext cx="717550" cy="184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6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Gail Hampshire</a:t>
                </a:r>
                <a:r>
                  <a:rPr lang="en-US" sz="600" baseline="300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1</a:t>
                </a:r>
                <a:endParaRPr lang="en-GB" sz="1000" dirty="0">
                  <a:effectLst/>
                  <a:latin typeface="Arial" panose="020B0604020202020204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 flipH="1">
              <a:off x="2628392" y="3812755"/>
              <a:ext cx="2571312" cy="424016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Crane fly</a:t>
              </a:r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 flipV="1">
            <a:off x="2233563" y="3108067"/>
            <a:ext cx="842804" cy="134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42721" y="2059897"/>
            <a:ext cx="1564482" cy="2193153"/>
            <a:chOff x="250030" y="2114611"/>
            <a:chExt cx="1564482" cy="2193153"/>
          </a:xfrm>
        </p:grpSpPr>
        <p:pic>
          <p:nvPicPr>
            <p:cNvPr id="71" name="Picture 70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74" y="2114611"/>
              <a:ext cx="1525624" cy="18274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72" name="TextBox 71"/>
            <p:cNvSpPr txBox="1"/>
            <p:nvPr/>
          </p:nvSpPr>
          <p:spPr>
            <a:xfrm flipH="1">
              <a:off x="250030" y="3938432"/>
              <a:ext cx="1564482" cy="369332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Bilberry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42720" y="4608120"/>
            <a:ext cx="1074813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GB" sz="3200" dirty="0"/>
              <a:t>What might cause the numbers of plants or animals to change?</a:t>
            </a:r>
            <a:endParaRPr lang="en-GB" sz="3200" strike="sngStrike" dirty="0"/>
          </a:p>
        </p:txBody>
      </p:sp>
    </p:spTree>
    <p:extLst>
      <p:ext uri="{BB962C8B-B14F-4D97-AF65-F5344CB8AC3E}">
        <p14:creationId xmlns:p14="http://schemas.microsoft.com/office/powerpoint/2010/main" val="192102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86" y="593240"/>
            <a:ext cx="10244614" cy="50127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In recent years, the numbers of merlin have declined.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This is due to a variety of reasons such as habitat loss, human disturbance and hunting by humans.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2986" y="6258"/>
            <a:ext cx="10885714" cy="1309631"/>
          </a:xfrm>
        </p:spPr>
        <p:txBody>
          <a:bodyPr>
            <a:noAutofit/>
          </a:bodyPr>
          <a:lstStyle/>
          <a:p>
            <a:pPr algn="l"/>
            <a:r>
              <a:rPr lang="en-US" sz="4320" b="1" dirty="0">
                <a:solidFill>
                  <a:srgbClr val="77538E"/>
                </a:solidFill>
              </a:rPr>
              <a:t>Merlin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190197" y="2799990"/>
            <a:ext cx="8455211" cy="2189862"/>
            <a:chOff x="2628392" y="1804622"/>
            <a:chExt cx="9017232" cy="2514097"/>
          </a:xfrm>
        </p:grpSpPr>
        <p:grpSp>
          <p:nvGrpSpPr>
            <p:cNvPr id="48" name="Group 47"/>
            <p:cNvGrpSpPr/>
            <p:nvPr/>
          </p:nvGrpSpPr>
          <p:grpSpPr>
            <a:xfrm>
              <a:off x="9630184" y="1804623"/>
              <a:ext cx="2015440" cy="2514096"/>
              <a:chOff x="181453" y="2490792"/>
              <a:chExt cx="1924596" cy="2311022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3"/>
              <a:srcRect l="11053" t="15162" r="35579"/>
              <a:stretch/>
            </p:blipFill>
            <p:spPr>
              <a:xfrm>
                <a:off x="203068" y="2490792"/>
                <a:ext cx="1883931" cy="199529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59" name="TextBox 58"/>
              <p:cNvSpPr txBox="1"/>
              <p:nvPr/>
            </p:nvSpPr>
            <p:spPr>
              <a:xfrm flipH="1">
                <a:off x="181453" y="4432482"/>
                <a:ext cx="1924596" cy="369332"/>
              </a:xfrm>
              <a:prstGeom prst="rect">
                <a:avLst/>
              </a:prstGeom>
              <a:solidFill>
                <a:srgbClr val="DDEFED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Merlin</a:t>
                </a:r>
              </a:p>
            </p:txBody>
          </p:sp>
        </p:grpSp>
        <p:cxnSp>
          <p:nvCxnSpPr>
            <p:cNvPr id="49" name="Straight Arrow Connector 48"/>
            <p:cNvCxnSpPr/>
            <p:nvPr/>
          </p:nvCxnSpPr>
          <p:spPr>
            <a:xfrm flipV="1">
              <a:off x="5354280" y="3025701"/>
              <a:ext cx="898826" cy="154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8632279" y="2985522"/>
              <a:ext cx="898826" cy="154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 flipH="1">
              <a:off x="6430623" y="3785920"/>
              <a:ext cx="2089465" cy="369332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Skylark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4"/>
            <a:srcRect l="12348" t="10738" r="34309" b="13181"/>
            <a:stretch/>
          </p:blipFill>
          <p:spPr>
            <a:xfrm>
              <a:off x="6440283" y="1860450"/>
              <a:ext cx="2070281" cy="196356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3" name="TextBox 52"/>
            <p:cNvSpPr txBox="1"/>
            <p:nvPr/>
          </p:nvSpPr>
          <p:spPr>
            <a:xfrm flipH="1">
              <a:off x="7159503" y="3637410"/>
              <a:ext cx="1528082" cy="2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TAREQ'S PHOTOGRAPHY</a:t>
              </a:r>
              <a:r>
                <a:rPr lang="en-GB" sz="800" baseline="30000">
                  <a:solidFill>
                    <a:schemeClr val="bg1"/>
                  </a:solidFill>
                </a:rPr>
                <a:t>3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648727" y="1804622"/>
              <a:ext cx="2802690" cy="2056483"/>
              <a:chOff x="3455403" y="-2231180"/>
              <a:chExt cx="2197781" cy="1620520"/>
            </a:xfrm>
          </p:grpSpPr>
          <p:pic>
            <p:nvPicPr>
              <p:cNvPr id="56" name="Picture 55" descr="Crane fly Tipula lunata | SP105404. Willersey, Glos.(old rai… | Flickr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403" y="-2231180"/>
                <a:ext cx="1986280" cy="15824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</p:pic>
          <p:sp>
            <p:nvSpPr>
              <p:cNvPr id="57" name="Text Box 2"/>
              <p:cNvSpPr txBox="1">
                <a:spLocks noChangeArrowheads="1"/>
              </p:cNvSpPr>
              <p:nvPr/>
            </p:nvSpPr>
            <p:spPr bwMode="auto">
              <a:xfrm>
                <a:off x="4935634" y="-795445"/>
                <a:ext cx="717550" cy="184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6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Gail Hampshire</a:t>
                </a:r>
                <a:r>
                  <a:rPr lang="en-US" sz="600" baseline="300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1</a:t>
                </a:r>
                <a:endParaRPr lang="en-GB" sz="1000" dirty="0">
                  <a:effectLst/>
                  <a:latin typeface="Arial" panose="020B0604020202020204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 flipH="1">
              <a:off x="2628392" y="3812755"/>
              <a:ext cx="2571312" cy="424016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Crane fly</a:t>
              </a: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V="1">
            <a:off x="2254427" y="3850166"/>
            <a:ext cx="842804" cy="134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563585" y="2801996"/>
            <a:ext cx="1564482" cy="2193153"/>
            <a:chOff x="250030" y="2114611"/>
            <a:chExt cx="1564482" cy="2193153"/>
          </a:xfrm>
        </p:grpSpPr>
        <p:pic>
          <p:nvPicPr>
            <p:cNvPr id="62" name="Picture 61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74" y="2114611"/>
              <a:ext cx="1525624" cy="18274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63" name="TextBox 62"/>
            <p:cNvSpPr txBox="1"/>
            <p:nvPr/>
          </p:nvSpPr>
          <p:spPr>
            <a:xfrm flipH="1">
              <a:off x="250030" y="3938432"/>
              <a:ext cx="1564482" cy="369332"/>
            </a:xfrm>
            <a:prstGeom prst="rect">
              <a:avLst/>
            </a:prstGeom>
            <a:solidFill>
              <a:srgbClr val="DDEFED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Bilberry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37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6115</TotalTime>
  <Words>703</Words>
  <Application>Microsoft Office PowerPoint</Application>
  <PresentationFormat>Widescreen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MS Mincho</vt:lpstr>
      <vt:lpstr>Arial</vt:lpstr>
      <vt:lpstr>Calibri</vt:lpstr>
      <vt:lpstr>Calibri Light</vt:lpstr>
      <vt:lpstr>Times New Roman</vt:lpstr>
      <vt:lpstr>Office Theme</vt:lpstr>
      <vt:lpstr>KS2 Peak District Wildlife Food Chains</vt:lpstr>
      <vt:lpstr>PowerPoint Presentation</vt:lpstr>
      <vt:lpstr>Glossary</vt:lpstr>
      <vt:lpstr>Special Quality 2: Important Wildlife and Habitats</vt:lpstr>
      <vt:lpstr>Peak District Wildlife</vt:lpstr>
      <vt:lpstr>Peak District Wildlife</vt:lpstr>
      <vt:lpstr>Food Chains</vt:lpstr>
      <vt:lpstr>Food Chains</vt:lpstr>
      <vt:lpstr>Merlin</vt:lpstr>
      <vt:lpstr>Pesticides</vt:lpstr>
      <vt:lpstr>Food Chains</vt:lpstr>
      <vt:lpstr>Food Chains</vt:lpstr>
      <vt:lpstr>Food Chains</vt:lpstr>
      <vt:lpstr>Food Chains – Activity 1</vt:lpstr>
      <vt:lpstr>Peak District Wildlife</vt:lpstr>
      <vt:lpstr>Image Permissions</vt:lpstr>
    </vt:vector>
  </TitlesOfParts>
  <Company>Peak District National Park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Peak District  National Park’s special qualities?</dc:title>
  <dc:creator>Lyon Rachael</dc:creator>
  <cp:lastModifiedBy>Arnott Frances</cp:lastModifiedBy>
  <cp:revision>191</cp:revision>
  <dcterms:created xsi:type="dcterms:W3CDTF">2021-12-14T10:03:06Z</dcterms:created>
  <dcterms:modified xsi:type="dcterms:W3CDTF">2025-04-12T11:58:17Z</dcterms:modified>
</cp:coreProperties>
</file>