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0" r:id="rId2"/>
    <p:sldId id="257" r:id="rId3"/>
    <p:sldId id="260" r:id="rId4"/>
    <p:sldId id="259" r:id="rId5"/>
    <p:sldId id="263" r:id="rId6"/>
    <p:sldId id="265" r:id="rId7"/>
    <p:sldId id="264" r:id="rId8"/>
    <p:sldId id="261" r:id="rId9"/>
    <p:sldId id="262" r:id="rId10"/>
    <p:sldId id="267" r:id="rId11"/>
    <p:sldId id="268" r:id="rId12"/>
    <p:sldId id="291" r:id="rId13"/>
    <p:sldId id="271" r:id="rId14"/>
    <p:sldId id="279" r:id="rId15"/>
    <p:sldId id="269" r:id="rId16"/>
    <p:sldId id="272" r:id="rId17"/>
    <p:sldId id="281" r:id="rId18"/>
    <p:sldId id="282" r:id="rId19"/>
    <p:sldId id="273" r:id="rId20"/>
    <p:sldId id="283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86935" autoAdjust="0"/>
  </p:normalViewPr>
  <p:slideViewPr>
    <p:cSldViewPr>
      <p:cViewPr varScale="1">
        <p:scale>
          <a:sx n="95" d="100"/>
          <a:sy n="95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9108D-33B5-4015-B707-A9AE979D6FD5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E6D4A-FA71-4F51-9623-B260B46E4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67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How</a:t>
            </a:r>
            <a:r>
              <a:rPr lang="en-GB" dirty="0" smtClean="0"/>
              <a:t> are these</a:t>
            </a:r>
            <a:r>
              <a:rPr lang="en-GB" baseline="0" dirty="0" smtClean="0"/>
              <a:t> landscapes different?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Why</a:t>
            </a:r>
            <a:r>
              <a:rPr lang="en-GB" baseline="0" dirty="0" smtClean="0"/>
              <a:t> are these landscapes different?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Which</a:t>
            </a:r>
            <a:r>
              <a:rPr lang="en-GB" baseline="0" dirty="0" smtClean="0"/>
              <a:t> image shows the Peak District?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6D4A-FA71-4F51-9623-B260B46E4E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257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6D4A-FA71-4F51-9623-B260B46E4E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257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6D4A-FA71-4F51-9623-B260B46E4E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257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6D4A-FA71-4F51-9623-B260B46E4E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257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Water vole and Nuthatch in the White Peak.</a:t>
            </a:r>
          </a:p>
          <a:p>
            <a:endParaRPr lang="en-GB" dirty="0" smtClean="0"/>
          </a:p>
          <a:p>
            <a:r>
              <a:rPr lang="en-GB" dirty="0" smtClean="0"/>
              <a:t>Red Grouse</a:t>
            </a:r>
            <a:r>
              <a:rPr lang="en-GB" baseline="0" dirty="0" smtClean="0"/>
              <a:t> and Mountain Hare in the Dark Peak.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6D4A-FA71-4F51-9623-B260B46E4E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257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Water vole and Nuthatch in the White Peak.</a:t>
            </a:r>
          </a:p>
          <a:p>
            <a:endParaRPr lang="en-GB" dirty="0" smtClean="0"/>
          </a:p>
          <a:p>
            <a:r>
              <a:rPr lang="en-GB" dirty="0" smtClean="0"/>
              <a:t>Red Grouse</a:t>
            </a:r>
            <a:r>
              <a:rPr lang="en-GB" baseline="0" dirty="0" smtClean="0"/>
              <a:t> and Mountain Hare in the Dark Peak.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6D4A-FA71-4F51-9623-B260B46E4E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257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Water vole and Nuthatch in the White Peak.</a:t>
            </a:r>
          </a:p>
          <a:p>
            <a:endParaRPr lang="en-GB" dirty="0" smtClean="0"/>
          </a:p>
          <a:p>
            <a:r>
              <a:rPr lang="en-GB" dirty="0" smtClean="0"/>
              <a:t>Red Grouse</a:t>
            </a:r>
            <a:r>
              <a:rPr lang="en-GB" baseline="0" dirty="0" smtClean="0"/>
              <a:t> and Mountain Hare in the Dark Peak.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6D4A-FA71-4F51-9623-B260B46E4E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25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9A0-580F-4CCF-95A6-BD398D0FB81F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91B4-EA5E-4A86-A696-BD00F5F87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14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9A0-580F-4CCF-95A6-BD398D0FB81F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91B4-EA5E-4A86-A696-BD00F5F87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59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9A0-580F-4CCF-95A6-BD398D0FB81F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91B4-EA5E-4A86-A696-BD00F5F87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86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9A0-580F-4CCF-95A6-BD398D0FB81F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91B4-EA5E-4A86-A696-BD00F5F87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85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9A0-580F-4CCF-95A6-BD398D0FB81F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91B4-EA5E-4A86-A696-BD00F5F87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38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9A0-580F-4CCF-95A6-BD398D0FB81F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91B4-EA5E-4A86-A696-BD00F5F87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160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9A0-580F-4CCF-95A6-BD398D0FB81F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91B4-EA5E-4A86-A696-BD00F5F87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67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9A0-580F-4CCF-95A6-BD398D0FB81F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91B4-EA5E-4A86-A696-BD00F5F87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31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9A0-580F-4CCF-95A6-BD398D0FB81F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91B4-EA5E-4A86-A696-BD00F5F87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04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9A0-580F-4CCF-95A6-BD398D0FB81F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91B4-EA5E-4A86-A696-BD00F5F87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32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9A0-580F-4CCF-95A6-BD398D0FB81F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91B4-EA5E-4A86-A696-BD00F5F87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68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909A0-580F-4CCF-95A6-BD398D0FB81F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B91B4-EA5E-4A86-A696-BD00F5F87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15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&amp;esrc=s&amp;source=images&amp;cd=&amp;cad=rja&amp;uact=8&amp;ved=0ahUKEwjskpC6kc3MAhWIDywKHZ-5AyoQjRwIBw&amp;url=http://www.geograph.org.uk/photo/4398132&amp;bvm=bv.121421273,d.bGg&amp;psig=AFQjCNHncUFyBmKN_b1lwX1e_M-U8FHjkg&amp;ust=1462888217524764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.uk/url?sa=i&amp;rct=j&amp;q=&amp;esrc=s&amp;source=images&amp;cd=&amp;cad=rja&amp;uact=8&amp;ved=0ahUKEwiCl-ihkc3MAhUCXiwKHYh5DbcQjRwIBw&amp;url=http://www.geograph.org.uk/photo/1133117&amp;bvm=bv.121421273,d.bGg&amp;psig=AFQjCNESPjwafUVuAT_JBjfTo12ComqyJg&amp;ust=146288816582970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.uk/url?sa=i&amp;rct=j&amp;q=&amp;esrc=s&amp;source=images&amp;cd=&amp;cad=rja&amp;uact=8&amp;ved=0ahUKEwi6tJ3skc3MAhVLEywKHRYiAeIQjRwIBw&amp;url=https://en.wikipedia.org/wiki/Dipper&amp;bvm=bv.121421273,d.bGg&amp;psig=AFQjCNGnsaCz-015xfW_6Hm74Mt7YwHivQ&amp;ust=1462888321295278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co.uk/url?sa=i&amp;rct=j&amp;q=&amp;esrc=s&amp;source=images&amp;cd=&amp;cad=rja&amp;uact=8&amp;ved=0ahUKEwiJ-pnbls3MAhVFEiwKHcR7DhgQjRwIBw&amp;url=http://www.geograph.org.uk/photo/3323881&amp;bvm=bv.121421273,d.bGg&amp;psig=AFQjCNHbMDlX3p29tCAl9uxQYbbrfPVlPw&amp;ust=1462889618831879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google.co.uk/url?sa=i&amp;rct=j&amp;q=&amp;esrc=s&amp;source=images&amp;cd=&amp;cad=rja&amp;uact=8&amp;ved=0ahUKEwiJ-pnbls3MAhVFEiwKHcR7DhgQjRwIBw&amp;url=http://www.geograph.org.uk/photo/3323881&amp;bvm=bv.121421273,d.bGg&amp;psig=AFQjCNHbMDlX3p29tCAl9uxQYbbrfPVlPw&amp;ust=1462889618831879" TargetMode="External"/><Relationship Id="rId7" Type="http://schemas.openxmlformats.org/officeDocument/2006/relationships/hyperlink" Target="https://www.google.co.uk/url?sa=i&amp;rct=j&amp;q=&amp;esrc=s&amp;source=images&amp;cd=&amp;cad=rja&amp;uact=8&amp;ved=0ahUKEwiYkqXym83MAhWEXiwKHUYLB7wQjRwIBw&amp;url=https://de.wikipedia.org/wiki/Stanage_Edge&amp;bvm=bv.121421273,d.bGg&amp;psig=AFQjCNFMKngZSMwrB81VjgHpJhipURbiYg&amp;ust=146289102098569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.uk/url?sa=i&amp;rct=j&amp;q=&amp;esrc=s&amp;source=images&amp;cd=&amp;cad=rja&amp;uact=8&amp;ved=0ahUKEwjsr5f0ms3MAhWDfiwKHeLqA28QjRwIBw&amp;url=http://www.geograph.org.uk/photo/2839947&amp;bvm=bv.121421273,d.bGg&amp;psig=AFQjCNFsdHosZBm-WAUvbpcOeMQN_eYx8Q&amp;ust=1462890754620024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www.google.co.uk/url?sa=i&amp;rct=j&amp;q=&amp;esrc=s&amp;source=images&amp;cd=&amp;cad=rja&amp;uact=8&amp;ved=0ahUKEwjskpC6kc3MAhWIDywKHZ-5AyoQjRwIBw&amp;url=http://www.geograph.org.uk/photo/4398132&amp;bvm=bv.121421273,d.bGg&amp;psig=AFQjCNHncUFyBmKN_b1lwX1e_M-U8FHjkg&amp;ust=146288821752476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J-pnbls3MAhVFEiwKHcR7DhgQjRwIBw&amp;url=http://www.geograph.org.uk/photo/3323881&amp;bvm=bv.121421273,d.bGg&amp;psig=AFQjCNHbMDlX3p29tCAl9uxQYbbrfPVlPw&amp;ust=146288961883187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s://www.google.co.uk/url?sa=i&amp;rct=j&amp;q=&amp;esrc=s&amp;source=images&amp;cd=&amp;cad=rja&amp;uact=8&amp;ved=0ahUKEwigxcfFl83MAhXIWywKHcdsDd0QjRwIBw&amp;url=https://commons.wikimedia.org/wiki/File:Ash_tree,_Bedford_Purlieus_NNR_-_geograph.org.uk_-_66176.jpg&amp;bvm=bv.121421273,d.bGg&amp;psig=AFQjCNGZ3IiynupJD1hViBsdoAAVasT7kQ&amp;ust=1462889830964110" TargetMode="Externa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J-pnbls3MAhVFEiwKHcR7DhgQjRwIBw&amp;url=http://www.geograph.org.uk/photo/3323881&amp;bvm=bv.121421273,d.bGg&amp;psig=AFQjCNHbMDlX3p29tCAl9uxQYbbrfPVlPw&amp;ust=146288961883187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s://www.google.co.uk/url?sa=i&amp;rct=j&amp;q=&amp;esrc=s&amp;source=images&amp;cd=&amp;cad=rja&amp;uact=8&amp;ved=0ahUKEwigxcfFl83MAhXIWywKHcdsDd0QjRwIBw&amp;url=https://commons.wikimedia.org/wiki/File:Ash_tree,_Bedford_Purlieus_NNR_-_geograph.org.uk_-_66176.jpg&amp;bvm=bv.121421273,d.bGg&amp;psig=AFQjCNGZ3IiynupJD1hViBsdoAAVasT7kQ&amp;ust=1462889830964110" TargetMode="Externa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www.google.co.uk/url?sa=i&amp;rct=j&amp;q=&amp;esrc=s&amp;source=images&amp;cd=&amp;cad=rja&amp;uact=8&amp;ved=0ahUKEwiJ-pnbls3MAhVFEiwKHcR7DhgQjRwIBw&amp;url=http://www.geograph.org.uk/photo/3323881&amp;bvm=bv.121421273,d.bGg&amp;psig=AFQjCNHbMDlX3p29tCAl9uxQYbbrfPVlPw&amp;ust=1462889618831879" TargetMode="External"/><Relationship Id="rId7" Type="http://schemas.openxmlformats.org/officeDocument/2006/relationships/hyperlink" Target="http://www.google.co.uk/url?sa=i&amp;rct=j&amp;q=&amp;esrc=s&amp;source=images&amp;cd=&amp;cad=rja&amp;uact=8&amp;ved=0ahUKEwjsr5f0ms3MAhWDfiwKHeLqA28QjRwIBw&amp;url=http://www.geograph.org.uk/photo/2839947&amp;bvm=bv.121421273,d.bGg&amp;psig=AFQjCNFsdHosZBm-WAUvbpcOeMQN_eYx8Q&amp;ust=146289075462002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s://www.google.co.uk/url?sa=i&amp;rct=j&amp;q=&amp;esrc=s&amp;source=images&amp;cd=&amp;cad=rja&amp;uact=8&amp;ved=0ahUKEwigxcfFl83MAhXIWywKHcdsDd0QjRwIBw&amp;url=https://commons.wikimedia.org/wiki/File:Ash_tree,_Bedford_Purlieus_NNR_-_geograph.org.uk_-_66176.jpg&amp;bvm=bv.121421273,d.bGg&amp;psig=AFQjCNGZ3IiynupJD1hViBsdoAAVasT7kQ&amp;ust=1462889830964110" TargetMode="Externa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skpC6kc3MAhWIDywKHZ-5AyoQjRwIBw&amp;url=http://www.geograph.org.uk/photo/4398132&amp;bvm=bv.121421273,d.bGg&amp;psig=AFQjCNHncUFyBmKN_b1lwX1e_M-U8FHjkg&amp;ust=146288821752476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skpC6kc3MAhWIDywKHZ-5AyoQjRwIBw&amp;url=http://www.geograph.org.uk/photo/4398132&amp;bvm=bv.121421273,d.bGg&amp;psig=AFQjCNHncUFyBmKN_b1lwX1e_M-U8FHjkg&amp;ust=146288821752476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s://www.google.co.uk/url?sa=i&amp;rct=j&amp;q=&amp;esrc=s&amp;source=images&amp;cd=&amp;cad=rja&amp;uact=8&amp;ved=0ahUKEwiVpuOyis_MAhXJIpoKHYDDCHYQjRwIBw&amp;url=https://en.wikipedia.org/wiki/Calluna&amp;bvm=bv.121421273,d.bGs&amp;psig=AFQjCNHTx4wECfGNh6RRwgS-h53Er6ueSg&amp;ust=1462955048257342" TargetMode="Externa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google.co.uk/url?sa=i&amp;rct=j&amp;q=&amp;esrc=s&amp;source=images&amp;cd=&amp;cad=rja&amp;uact=8&amp;ved=0ahUKEwjskpC6kc3MAhWIDywKHZ-5AyoQjRwIBw&amp;url=http://www.geograph.org.uk/photo/4398132&amp;bvm=bv.121421273,d.bGg&amp;psig=AFQjCNHncUFyBmKN_b1lwX1e_M-U8FHjkg&amp;ust=1462888217524764" TargetMode="External"/><Relationship Id="rId7" Type="http://schemas.openxmlformats.org/officeDocument/2006/relationships/hyperlink" Target="https://www.google.co.uk/url?sa=i&amp;rct=j&amp;q=&amp;esrc=s&amp;source=images&amp;cd=&amp;cad=rja&amp;uact=8&amp;ved=0ahUKEwiYkqXym83MAhWEXiwKHUYLB7wQjRwIBw&amp;url=https://de.wikipedia.org/wiki/Stanage_Edge&amp;bvm=bv.121421273,d.bGg&amp;psig=AFQjCNFMKngZSMwrB81VjgHpJhipURbiYg&amp;ust=146289102098569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s://www.google.co.uk/url?sa=i&amp;rct=j&amp;q=&amp;esrc=s&amp;source=images&amp;cd=&amp;cad=rja&amp;uact=8&amp;ved=0ahUKEwiVpuOyis_MAhXJIpoKHYDDCHYQjRwIBw&amp;url=https://en.wikipedia.org/wiki/Calluna&amp;bvm=bv.121421273,d.bGs&amp;psig=AFQjCNHTx4wECfGNh6RRwgS-h53Er6ueSg&amp;ust=1462955048257342" TargetMode="Externa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iYkqXym83MAhWEXiwKHUYLB7wQjRwIBw&amp;url=https://de.wikipedia.org/wiki/Stanage_Edge&amp;bvm=bv.121421273,d.bGg&amp;psig=AFQjCNFMKngZSMwrB81VjgHpJhipURbiYg&amp;ust=146289102098569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google.co.uk/url?sa=i&amp;rct=j&amp;q=&amp;esrc=s&amp;source=images&amp;cd=&amp;cad=rja&amp;uact=8&amp;ved=0ahUKEwiJ-pnbls3MAhVFEiwKHcR7DhgQjRwIBw&amp;url=http://www.geograph.org.uk/photo/3323881&amp;bvm=bv.121421273,d.bGg&amp;psig=AFQjCNHbMDlX3p29tCAl9uxQYbbrfPVlPw&amp;ust=1462889618831879" TargetMode="External"/><Relationship Id="rId7" Type="http://schemas.openxmlformats.org/officeDocument/2006/relationships/hyperlink" Target="https://www.google.co.uk/url?sa=i&amp;rct=j&amp;q=&amp;esrc=s&amp;source=images&amp;cd=&amp;cad=rja&amp;uact=8&amp;ved=0ahUKEwiYkqXym83MAhWEXiwKHUYLB7wQjRwIBw&amp;url=https://de.wikipedia.org/wiki/Stanage_Edge&amp;bvm=bv.121421273,d.bGg&amp;psig=AFQjCNFMKngZSMwrB81VjgHpJhipURbiYg&amp;ust=146289102098569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.uk/url?sa=i&amp;rct=j&amp;q=&amp;esrc=s&amp;source=images&amp;cd=&amp;cad=rja&amp;uact=8&amp;ved=0ahUKEwjsr5f0ms3MAhWDfiwKHeLqA28QjRwIBw&amp;url=http://www.geograph.org.uk/photo/2839947&amp;bvm=bv.121421273,d.bGg&amp;psig=AFQjCNFsdHosZBm-WAUvbpcOeMQN_eYx8Q&amp;ust=1462890754620024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www.google.co.uk/url?sa=i&amp;rct=j&amp;q=&amp;esrc=s&amp;source=images&amp;cd=&amp;cad=rja&amp;uact=8&amp;ved=0ahUKEwjskpC6kc3MAhWIDywKHZ-5AyoQjRwIBw&amp;url=http://www.geograph.org.uk/photo/4398132&amp;bvm=bv.121421273,d.bGg&amp;psig=AFQjCNHncUFyBmKN_b1lwX1e_M-U8FHjkg&amp;ust=146288821752476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iYkqXym83MAhWEXiwKHUYLB7wQjRwIBw&amp;url=https://de.wikipedia.org/wiki/Stanage_Edge&amp;bvm=bv.121421273,d.bGg&amp;psig=AFQjCNFMKngZSMwrB81VjgHpJhipURbiYg&amp;ust=146289102098569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s://www.google.co.uk/url?sa=i&amp;rct=j&amp;q=&amp;esrc=s&amp;source=images&amp;cd=&amp;cad=rja&amp;uact=8&amp;ved=0ahUKEwiVpuOyis_MAhXJIpoKHYDDCHYQjRwIBw&amp;url=https://en.wikipedia.org/wiki/Calluna&amp;bvm=bv.121421273,d.bGs&amp;psig=AFQjCNHTx4wECfGNh6RRwgS-h53Er6ueSg&amp;ust=1462955048257342" TargetMode="Externa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s://www.google.co.uk/url?sa=i&amp;rct=j&amp;q=&amp;esrc=s&amp;source=images&amp;cd=&amp;cad=rja&amp;uact=8&amp;ved=0ahUKEwiYkqXym83MAhWEXiwKHUYLB7wQjRwIBw&amp;url=https://de.wikipedia.org/wiki/Stanage_Edge&amp;bvm=bv.121421273,d.bGg&amp;psig=AFQjCNFMKngZSMwrB81VjgHpJhipURbiYg&amp;ust=1462891020985696" TargetMode="External"/><Relationship Id="rId7" Type="http://schemas.openxmlformats.org/officeDocument/2006/relationships/hyperlink" Target="http://www.google.co.uk/url?sa=i&amp;rct=j&amp;q=&amp;esrc=s&amp;source=images&amp;cd=&amp;cad=rja&amp;uact=8&amp;ved=0ahUKEwjskpC6kc3MAhWIDywKHZ-5AyoQjRwIBw&amp;url=http://www.geograph.org.uk/photo/4398132&amp;bvm=bv.121421273,d.bGg&amp;psig=AFQjCNHncUFyBmKN_b1lwX1e_M-U8FHjkg&amp;ust=1462888217524764" TargetMode="External"/><Relationship Id="rId12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hyperlink" Target="https://www.google.co.uk/url?sa=i&amp;rct=j&amp;q=&amp;esrc=s&amp;source=images&amp;cd=&amp;cad=rja&amp;uact=8&amp;ved=0ahUKEwjHu6T9kc_MAhVFMJoKHfVIBIoQjRwIBw&amp;url=https://en.wikipedia.org/wiki/Short-eared_owl&amp;bvm=bv.121421273,d.bGs&amp;psig=AFQjCNHdT5JU-x-2_J4Iy-iaIRDSs9XWMQ&amp;ust=1462957078193924" TargetMode="External"/><Relationship Id="rId5" Type="http://schemas.openxmlformats.org/officeDocument/2006/relationships/hyperlink" Target="https://www.google.co.uk/url?sa=i&amp;rct=j&amp;q=&amp;esrc=s&amp;source=images&amp;cd=&amp;cad=rja&amp;uact=8&amp;ved=0ahUKEwiVpuOyis_MAhXJIpoKHYDDCHYQjRwIBw&amp;url=https://en.wikipedia.org/wiki/Calluna&amp;bvm=bv.121421273,d.bGs&amp;psig=AFQjCNHTx4wECfGNh6RRwgS-h53Er6ueSg&amp;ust=1462955048257342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16.jpeg"/><Relationship Id="rId9" Type="http://schemas.openxmlformats.org/officeDocument/2006/relationships/hyperlink" Target="http://www.google.co.uk/url?sa=i&amp;rct=j&amp;q=&amp;esrc=s&amp;source=images&amp;cd=&amp;cad=rja&amp;uact=8&amp;ved=0ahUKEwiCl-ihkc3MAhUCXiwKHYh5DbcQjRwIBw&amp;url=http://www.geograph.org.uk/photo/1133117&amp;bvm=bv.121421273,d.bGg&amp;psig=AFQjCNESPjwafUVuAT_JBjfTo12ComqyJg&amp;ust=146288816582970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0ahUKEwiDoKvjjM3MAhUMCywKHYB7B80QjRwIBw&amp;url=https://pixabay.com/en/landscape-desert-nature-sand-768423/&amp;bvm=bv.121421273,d.bGg&amp;psig=AFQjCNGhQXRtJrAb4vgV3wPpA1dmN5F-qg&amp;ust=1462886957376151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&amp;esrc=s&amp;source=images&amp;cd=&amp;cad=rja&amp;uact=8&amp;ved=0ahUKEwjFpK-djM3MAhVL3SwKHSiHBrMQjRwIBw&amp;url=http://www.geograph.org.uk/photo/3921182&amp;bvm=bv.121421273,d.bGg&amp;psig=AFQjCNF8pF7H8VnYevrQ2O2PihnlUapUQw&amp;ust=1462886801810409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https://www.google.co.uk/url?sa=i&amp;rct=j&amp;q=&amp;esrc=s&amp;source=images&amp;cd=&amp;cad=rja&amp;uact=8&amp;ved=0ahUKEwjW1deajc3MAhVIkCwKHQFcAB0QjRwIBw&amp;url=https://commons.wikimedia.org/wiki/File:Rocky_Mountain_National_Park_PA162785.jpg&amp;bvm=bv.121421273,d.bGg&amp;psig=AFQjCNEBLTpA02ywKhmpzO5SZf6bdmikGQ&amp;ust=1462887074947616" TargetMode="External"/><Relationship Id="rId4" Type="http://schemas.openxmlformats.org/officeDocument/2006/relationships/hyperlink" Target="http://www.google.co.uk/url?sa=i&amp;rct=j&amp;q=&amp;esrc=s&amp;source=images&amp;cd=&amp;cad=rja&amp;uact=8&amp;ved=0ahUKEwjAnquwi-bLAhWEJhoKHYZDAqgQjRwIBw&amp;url=http://www.peakdistrict.gov.uk/planning&amp;bvm=bv.117868183,d.d2s&amp;psig=AFQjCNHTMBYLywx0Ta-uzlp1ghXylA6--Q&amp;ust=1459347532595860" TargetMode="Externa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&amp;esrc=s&amp;source=images&amp;cd=&amp;cad=rja&amp;uact=8&amp;ved=0ahUKEwjFpK-djM3MAhVL3SwKHSiHBrMQjRwIBw&amp;url=http://www.geograph.org.uk/photo/3921182&amp;bvm=bv.121421273,d.bGg&amp;psig=AFQjCNF8pF7H8VnYevrQ2O2PihnlUapUQw&amp;ust=1462886801810409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.uk/url?sa=i&amp;rct=j&amp;q=&amp;esrc=s&amp;source=images&amp;cd=&amp;cad=rja&amp;uact=8&amp;ved=0ahUKEwjAnquwi-bLAhWEJhoKHYZDAqgQjRwIBw&amp;url=http://www.peakdistrict.gov.uk/planning&amp;bvm=bv.117868183,d.d2s&amp;psig=AFQjCNHTMBYLywx0Ta-uzlp1ghXylA6--Q&amp;ust=145934753259586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&amp;esrc=s&amp;source=images&amp;cd=&amp;cad=rja&amp;uact=8&amp;ved=0ahUKEwjFpK-djM3MAhVL3SwKHSiHBrMQjRwIBw&amp;url=http://www.geograph.org.uk/photo/3921182&amp;bvm=bv.121421273,d.bGg&amp;psig=AFQjCNF8pF7H8VnYevrQ2O2PihnlUapUQw&amp;ust=1462886801810409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.uk/url?sa=i&amp;rct=j&amp;q=&amp;esrc=s&amp;source=images&amp;cd=&amp;cad=rja&amp;uact=8&amp;ved=0ahUKEwjAnquwi-bLAhWEJhoKHYZDAqgQjRwIBw&amp;url=http://www.peakdistrict.gov.uk/planning&amp;bvm=bv.117868183,d.d2s&amp;psig=AFQjCNHTMBYLywx0Ta-uzlp1ghXylA6--Q&amp;ust=145934753259586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&amp;esrc=s&amp;source=images&amp;cd=&amp;cad=rja&amp;uact=8&amp;ved=0ahUKEwjFpK-djM3MAhVL3SwKHSiHBrMQjRwIBw&amp;url=http://www.geograph.org.uk/photo/3921182&amp;bvm=bv.121421273,d.bGg&amp;psig=AFQjCNF8pF7H8VnYevrQ2O2PihnlUapUQw&amp;ust=1462886801810409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.uk/url?sa=i&amp;rct=j&amp;q=&amp;esrc=s&amp;source=images&amp;cd=&amp;cad=rja&amp;uact=8&amp;ved=0ahUKEwjAnquwi-bLAhWEJhoKHYZDAqgQjRwIBw&amp;url=http://www.peakdistrict.gov.uk/planning&amp;bvm=bv.117868183,d.d2s&amp;psig=AFQjCNHTMBYLywx0Ta-uzlp1ghXylA6--Q&amp;ust=145934753259586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iJ-pnbls3MAhVFEiwKHcR7DhgQjRwIBw&amp;url=http://www.geograph.org.uk/photo/3323881&amp;bvm=bv.121421273,d.bGg&amp;psig=AFQjCNHbMDlX3p29tCAl9uxQYbbrfPVlPw&amp;ust=1462889618831879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&amp;esrc=s&amp;source=images&amp;cd=&amp;cad=rja&amp;uact=8&amp;ved=0ahUKEwjskpC6kc3MAhWIDywKHZ-5AyoQjRwIBw&amp;url=http://www.geograph.org.uk/photo/4398132&amp;bvm=bv.121421273,d.bGg&amp;psig=AFQjCNHncUFyBmKN_b1lwX1e_M-U8FHjkg&amp;ust=1462888217524764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hyperlink" Target="https://www.google.co.uk/url?sa=i&amp;rct=j&amp;q=&amp;esrc=s&amp;source=images&amp;cd=&amp;cad=rja&amp;uact=8&amp;ved=0ahUKEwi6tJ3skc3MAhVLEywKHRYiAeIQjRwIBw&amp;url=https://en.wikipedia.org/wiki/Dipper&amp;bvm=bv.121421273,d.bGg&amp;psig=AFQjCNGnsaCz-015xfW_6Hm74Mt7YwHivQ&amp;ust=1462888321295278" TargetMode="External"/><Relationship Id="rId4" Type="http://schemas.openxmlformats.org/officeDocument/2006/relationships/hyperlink" Target="http://www.google.co.uk/url?sa=i&amp;rct=j&amp;q=&amp;esrc=s&amp;source=images&amp;cd=&amp;cad=rja&amp;uact=8&amp;ved=0ahUKEwiCl-ihkc3MAhUCXiwKHYh5DbcQjRwIBw&amp;url=http://www.geograph.org.uk/photo/1133117&amp;bvm=bv.121421273,d.bGg&amp;psig=AFQjCNESPjwafUVuAT_JBjfTo12ComqyJg&amp;ust=1462888165829706" TargetMode="External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850" y="1412776"/>
            <a:ext cx="8064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Rocks and soils: What’s the connection?</a:t>
            </a:r>
            <a:endParaRPr lang="en-GB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s0.geograph.org.uk/geophotos/01/13/31/1133117_6b01990c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82190"/>
            <a:ext cx="3283293" cy="220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s0.geograph.org.uk/geophotos/04/39/81/4398132_90906def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6891"/>
            <a:ext cx="3283293" cy="22130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51520" y="1486891"/>
            <a:ext cx="3528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FFFF00"/>
                </a:solidFill>
              </a:rPr>
              <a:t>Dark Peak </a:t>
            </a:r>
            <a:endParaRPr lang="en-GB" sz="4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4719" y="3331344"/>
            <a:ext cx="1230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Red grouse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7556" y="5920753"/>
            <a:ext cx="160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Mountain Hare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http://s0.geograph.org.uk/geophotos/03/32/38/3323881_b3ea82aa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8" y="4118816"/>
            <a:ext cx="3302000" cy="219472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520093" y="5944210"/>
            <a:ext cx="1109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Nuthatch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1387" y="1484783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FFFF00"/>
                </a:solidFill>
              </a:rPr>
              <a:t>White Peak</a:t>
            </a:r>
            <a:endParaRPr lang="en-GB" sz="4800" dirty="0">
              <a:solidFill>
                <a:srgbClr val="FFFF00"/>
              </a:solidFill>
            </a:endParaRPr>
          </a:p>
        </p:txBody>
      </p:sp>
      <p:pic>
        <p:nvPicPr>
          <p:cNvPr id="8" name="Picture 7" descr="https://upload.wikimedia.org/wikipedia/commons/5/5d/Eurasian_White-fronted_Dipper,_C_cinclus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6890"/>
            <a:ext cx="3236444" cy="22130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627784" y="3284984"/>
            <a:ext cx="93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Dipper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1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850" y="1556792"/>
            <a:ext cx="8208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FFFF00"/>
                </a:solidFill>
              </a:rPr>
              <a:t>What’s the connection?</a:t>
            </a:r>
            <a:endParaRPr lang="en-GB" sz="4800" dirty="0">
              <a:solidFill>
                <a:srgbClr val="FFFF00"/>
              </a:solidFill>
            </a:endParaRPr>
          </a:p>
        </p:txBody>
      </p:sp>
      <p:pic>
        <p:nvPicPr>
          <p:cNvPr id="4" name="Picture 3" descr="http://s0.geograph.org.uk/geophotos/03/32/38/3323881_b3ea82aa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896"/>
            <a:ext cx="3281561" cy="1866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s0.geograph.org.uk/geophotos/02/83/99/2839947_234cac14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5"/>
            <a:ext cx="3283293" cy="186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779912" y="3068960"/>
            <a:ext cx="1080120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https://upload.wikimedia.org/wikipedia/commons/0/0b/Cowper_Stone_Stanage_Edg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09120"/>
            <a:ext cx="3283293" cy="21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801678" y="5157192"/>
            <a:ext cx="1080120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http://s0.geograph.org.uk/geophotos/04/39/81/4398132_90906def.jpg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09120"/>
            <a:ext cx="3281561" cy="21671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16924" y="3989904"/>
            <a:ext cx="119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Nuthatch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7185" y="6306925"/>
            <a:ext cx="142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Red grouse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5213" y="39899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White Peak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50154" y="6306925"/>
            <a:ext cx="1181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Dark Peak 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s0.geograph.org.uk/geophotos/03/32/38/3323881_b3ea82aa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43" y="1772816"/>
            <a:ext cx="2436357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s://upload.wikimedia.org/wikipedia/commons/7/73/Ash_tree,_Bedford_Purlieus_NNR_-_geograph.org.uk_-_66176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61972"/>
            <a:ext cx="2194937" cy="26865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3528" y="3640811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Nuthatches nest in ash trees.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771800" y="2528900"/>
            <a:ext cx="648072" cy="4680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7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s0.geograph.org.uk/geophotos/03/32/38/3323881_b3ea82aa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43" y="1772816"/>
            <a:ext cx="2436357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s://upload.wikimedia.org/wikipedia/commons/7/73/Ash_tree,_Bedford_Purlieus_NNR_-_geograph.org.uk_-_66176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61972"/>
            <a:ext cx="2194937" cy="26865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3528" y="3640811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Nuthatches nest in ash trees.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4948595"/>
            <a:ext cx="263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Ash trees can grow in ALKALINE soil.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771800" y="2528900"/>
            <a:ext cx="648072" cy="4680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1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s0.geograph.org.uk/geophotos/03/32/38/3323881_b3ea82aa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43" y="1772816"/>
            <a:ext cx="2436357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s://upload.wikimedia.org/wikipedia/commons/7/73/Ash_tree,_Bedford_Purlieus_NNR_-_geograph.org.uk_-_66176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61972"/>
            <a:ext cx="2194937" cy="26865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3528" y="3640811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Nuthatches nest in ash trees.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4948595"/>
            <a:ext cx="263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Ash trees can grow in ALKALINE soil.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1266" name="Picture 2" descr="http://s0.geograph.org.uk/geophotos/02/83/99/2839947_234cac14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61972"/>
            <a:ext cx="2735627" cy="26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84167" y="4977782"/>
            <a:ext cx="2735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LIMESTONE produces alkaline soil.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771800" y="2528900"/>
            <a:ext cx="648072" cy="4680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5350398" y="3096506"/>
            <a:ext cx="1021802" cy="4680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9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://s0.geograph.org.uk/geophotos/04/39/81/4398132_90906def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6549"/>
            <a:ext cx="2448271" cy="18529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3850" y="4437112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Red Grouse eat heather seeds.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://s0.geograph.org.uk/geophotos/04/39/81/4398132_90906def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6549"/>
            <a:ext cx="2448271" cy="1852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upload.wikimedia.org/wikipedia/commons/3/30/CallunaVulgari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24134"/>
            <a:ext cx="2520280" cy="185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627784" y="2996952"/>
            <a:ext cx="936104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3850" y="4437112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Red Grouse eat heather seeds.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4437111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Heather needs ACID soil.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://s0.geograph.org.uk/geophotos/04/39/81/4398132_90906def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6549"/>
            <a:ext cx="2448271" cy="1852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upload.wikimedia.org/wikipedia/commons/3/30/CallunaVulgari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24134"/>
            <a:ext cx="2520280" cy="185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627784" y="2996952"/>
            <a:ext cx="936104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3850" y="4437112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Red Grouse eat heather seeds.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4437111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Heather needs ACID soil.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4437110"/>
            <a:ext cx="2538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GRITSTONE produces acid soil. 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1" name="Picture 2" descr="https://upload.wikimedia.org/wikipedia/commons/0/0b/Cowper_Stone_Stanage_Edg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088" y="2206549"/>
            <a:ext cx="2520281" cy="187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5580112" y="2990300"/>
            <a:ext cx="936104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s://upload.wikimedia.org/wikipedia/commons/0/0b/Cowper_Stone_Stanage_Edg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604" y="1211075"/>
            <a:ext cx="252028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850" y="1211075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The rock determines the type of soil.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850" y="1556792"/>
            <a:ext cx="8208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FFFF00"/>
                </a:solidFill>
              </a:rPr>
              <a:t>What’s the connection?</a:t>
            </a:r>
            <a:endParaRPr lang="en-GB" sz="4800" dirty="0">
              <a:solidFill>
                <a:srgbClr val="FFFF00"/>
              </a:solidFill>
            </a:endParaRPr>
          </a:p>
        </p:txBody>
      </p:sp>
      <p:pic>
        <p:nvPicPr>
          <p:cNvPr id="4" name="Picture 3" descr="http://s0.geograph.org.uk/geophotos/03/32/38/3323881_b3ea82aa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896"/>
            <a:ext cx="3281561" cy="1866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s0.geograph.org.uk/geophotos/02/83/99/2839947_234cac14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5"/>
            <a:ext cx="3283293" cy="186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779912" y="3068960"/>
            <a:ext cx="1080120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https://upload.wikimedia.org/wikipedia/commons/0/0b/Cowper_Stone_Stanage_Edg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09120"/>
            <a:ext cx="3283293" cy="21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801678" y="5157192"/>
            <a:ext cx="1080120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http://s0.geograph.org.uk/geophotos/04/39/81/4398132_90906def.jpg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09120"/>
            <a:ext cx="3281561" cy="2167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99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s://upload.wikimedia.org/wikipedia/commons/0/0b/Cowper_Stone_Stanage_Edg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604" y="1211075"/>
            <a:ext cx="252028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upload.wikimedia.org/wikipedia/commons/3/30/CallunaVulgari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305" y="2996952"/>
            <a:ext cx="252028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>
            <a:off x="3923928" y="2564904"/>
            <a:ext cx="432048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23850" y="1211075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The rock determines the type of soil.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850" y="2204864"/>
            <a:ext cx="1655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The soil determines the plants that grow on it. 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5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s://upload.wikimedia.org/wikipedia/commons/0/0b/Cowper_Stone_Stanage_Edg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604" y="1211075"/>
            <a:ext cx="252028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upload.wikimedia.org/wikipedia/commons/3/30/CallunaVulgari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305" y="2996952"/>
            <a:ext cx="252028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s0.geograph.org.uk/geophotos/04/39/81/4398132_90906def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85160"/>
            <a:ext cx="2363138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s0.geograph.org.uk/geophotos/01/13/31/1133117_6b01990c.jpg">
            <a:hlinkClick r:id="rId9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85160"/>
            <a:ext cx="2520280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upload.wikimedia.org/wikipedia/commons/1/1a/Asio_flammeus_-Fazenda_Campo_de_Ouro,_Piraju,_Sao_Paulo,_Brasil-8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85160"/>
            <a:ext cx="254226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>
            <a:off x="3923928" y="2564904"/>
            <a:ext cx="432048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 rot="18502315">
            <a:off x="5630772" y="3818374"/>
            <a:ext cx="432048" cy="11816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 rot="3013306">
            <a:off x="2021701" y="3818042"/>
            <a:ext cx="432048" cy="12475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4012704" y="4221088"/>
            <a:ext cx="432048" cy="9361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23850" y="1211075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The rock determines the type of soil.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850" y="2204864"/>
            <a:ext cx="1655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The soil determines the plants that grow on it.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850" y="3518676"/>
            <a:ext cx="1655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The plants determine the animals that live there. 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5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850" y="1412776"/>
            <a:ext cx="806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Which image shows the Peak District?</a:t>
            </a:r>
            <a:endParaRPr lang="en-GB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8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www.peakdistrict.gov.uk/__data/assets/image/0003/134562/peat_bog_MFTF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318237"/>
            <a:ext cx="3637334" cy="23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0.geograph.org.uk/geophotos/03/92/11/3921182_1ab405c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4077072"/>
            <a:ext cx="3565868" cy="23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ixabay.com/static/uploads/photo/2015/05/15/14/20/landscape-768423_960_72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77072"/>
            <a:ext cx="3672086" cy="23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e/e7/Rocky_Mountain_National_Park_PA162785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2" y="1309254"/>
            <a:ext cx="3586758" cy="237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18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www.peakdistrict.gov.uk/__data/assets/image/0003/134562/peat_bog_MFTF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318237"/>
            <a:ext cx="3637334" cy="23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0.geograph.org.uk/geophotos/03/92/11/3921182_1ab405c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4077072"/>
            <a:ext cx="3565868" cy="23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96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www.peakdistrict.gov.uk/__data/assets/image/0003/134562/peat_bog_MFTF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318237"/>
            <a:ext cx="3637334" cy="23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0.geograph.org.uk/geophotos/03/92/11/3921182_1ab405c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4077072"/>
            <a:ext cx="3565868" cy="23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14310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The Dark Peak </a:t>
            </a:r>
            <a:endParaRPr lang="en-GB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www.peakdistrict.gov.uk/__data/assets/image/0003/134562/peat_bog_MFTF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318237"/>
            <a:ext cx="3637334" cy="23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0.geograph.org.uk/geophotos/03/92/11/3921182_1ab405c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4077072"/>
            <a:ext cx="3565868" cy="23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14310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The Dark Peak 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901941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The White Peak </a:t>
            </a:r>
            <a:endParaRPr lang="en-GB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120" y="1844824"/>
            <a:ext cx="66967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Which animals live in the White Peak?</a:t>
            </a:r>
          </a:p>
          <a:p>
            <a:endParaRPr lang="en-GB" sz="4000" dirty="0">
              <a:solidFill>
                <a:srgbClr val="FFFF00"/>
              </a:solidFill>
            </a:endParaRPr>
          </a:p>
          <a:p>
            <a:r>
              <a:rPr lang="en-GB" sz="4000" dirty="0" smtClean="0">
                <a:solidFill>
                  <a:srgbClr val="FFFF00"/>
                </a:solidFill>
              </a:rPr>
              <a:t>Which animals live in the Dark Peak?</a:t>
            </a:r>
            <a:endParaRPr lang="en-GB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8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s0.geograph.org.uk/geophotos/01/13/31/1133117_6b01990c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82190"/>
            <a:ext cx="3283293" cy="220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s0.geograph.org.uk/geophotos/04/39/81/4398132_90906def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6891"/>
            <a:ext cx="3283293" cy="22130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553205" y="3321295"/>
            <a:ext cx="1230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Red grouse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7556" y="5920753"/>
            <a:ext cx="160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Mountain Hare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16" name="Picture 15" descr="http://s0.geograph.org.uk/geophotos/03/32/38/3323881_b3ea82aa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8" y="4118816"/>
            <a:ext cx="3302000" cy="219472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520093" y="5944210"/>
            <a:ext cx="1109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Nuthatch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13" name="Picture 12" descr="https://upload.wikimedia.org/wikipedia/commons/5/5d/Eurasian_White-fronted_Dipper,_C_cinclus.JPG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6890"/>
            <a:ext cx="3236444" cy="22130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99792" y="3330571"/>
            <a:ext cx="86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Dipper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279</Words>
  <Application>Microsoft Office PowerPoint</Application>
  <PresentationFormat>On-screen Show (4:3)</PresentationFormat>
  <Paragraphs>63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Peak District National Park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Feetham Pete</dc:creator>
  <cp:lastModifiedBy>Feetham Pete</cp:lastModifiedBy>
  <cp:revision>24</cp:revision>
  <dcterms:created xsi:type="dcterms:W3CDTF">2016-05-09T13:21:24Z</dcterms:created>
  <dcterms:modified xsi:type="dcterms:W3CDTF">2016-06-07T15:16:32Z</dcterms:modified>
</cp:coreProperties>
</file>