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93" r:id="rId3"/>
    <p:sldId id="294" r:id="rId4"/>
    <p:sldId id="257" r:id="rId5"/>
    <p:sldId id="258" r:id="rId6"/>
    <p:sldId id="259" r:id="rId7"/>
    <p:sldId id="283" r:id="rId8"/>
    <p:sldId id="284" r:id="rId9"/>
    <p:sldId id="285" r:id="rId10"/>
    <p:sldId id="286" r:id="rId11"/>
    <p:sldId id="261" r:id="rId12"/>
    <p:sldId id="287" r:id="rId13"/>
    <p:sldId id="260" r:id="rId14"/>
    <p:sldId id="262" r:id="rId15"/>
    <p:sldId id="263" r:id="rId16"/>
    <p:sldId id="264" r:id="rId17"/>
    <p:sldId id="265" r:id="rId18"/>
    <p:sldId id="266" r:id="rId19"/>
    <p:sldId id="267" r:id="rId20"/>
    <p:sldId id="268" r:id="rId21"/>
    <p:sldId id="269" r:id="rId22"/>
    <p:sldId id="275" r:id="rId23"/>
    <p:sldId id="288" r:id="rId24"/>
    <p:sldId id="291" r:id="rId25"/>
    <p:sldId id="292" r:id="rId26"/>
    <p:sldId id="278" r:id="rId27"/>
    <p:sldId id="279" r:id="rId28"/>
    <p:sldId id="280" r:id="rId29"/>
    <p:sldId id="281" r:id="rId30"/>
    <p:sldId id="295" r:id="rId31"/>
    <p:sldId id="272" r:id="rId32"/>
    <p:sldId id="271" r:id="rId33"/>
    <p:sldId id="296" r:id="rId34"/>
    <p:sldId id="274" r:id="rId35"/>
    <p:sldId id="28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A8876-E124-472F-8F28-4DC8D464FBA2}" type="datetimeFigureOut">
              <a:rPr lang="en-GB" smtClean="0"/>
              <a:t>07/05/2019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D06B1-DBE1-4272-9D41-C27A69EEB0BA}" type="slidenum">
              <a:rPr lang="en-GB" smtClean="0"/>
              <a:t>‹#›</a:t>
            </a:fld>
            <a:endParaRPr lang="en-GB"/>
          </a:p>
        </p:txBody>
      </p:sp>
    </p:spTree>
    <p:extLst>
      <p:ext uri="{BB962C8B-B14F-4D97-AF65-F5344CB8AC3E}">
        <p14:creationId xmlns:p14="http://schemas.microsoft.com/office/powerpoint/2010/main" val="23128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does a NP mean to you?</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Does anyone know of a National Park in the UK?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Have a look at where they are. Most of them are quite close to cities and main roads but not in or on them. </a:t>
            </a:r>
            <a:r>
              <a:rPr lang="en-GB" sz="1200" b="1" kern="1200" dirty="0" smtClean="0">
                <a:solidFill>
                  <a:schemeClr val="tx1"/>
                </a:solidFill>
                <a:effectLst/>
                <a:latin typeface="+mn-lt"/>
                <a:ea typeface="+mn-ea"/>
                <a:cs typeface="+mn-cs"/>
              </a:rPr>
              <a:t>Why do you think that is?</a:t>
            </a:r>
            <a:r>
              <a:rPr lang="en-GB" sz="1200" kern="1200" dirty="0" smtClean="0">
                <a:solidFill>
                  <a:schemeClr val="tx1"/>
                </a:solidFill>
                <a:effectLst/>
                <a:latin typeface="+mn-lt"/>
                <a:ea typeface="+mn-ea"/>
                <a:cs typeface="+mn-cs"/>
              </a:rPr>
              <a:t> Wild, natural areas. But there are wild, natural areas all over Scotland but not many National Parks. </a:t>
            </a:r>
            <a:r>
              <a:rPr lang="en-GB" sz="1200" b="1" kern="1200" dirty="0" smtClean="0">
                <a:solidFill>
                  <a:schemeClr val="tx1"/>
                </a:solidFill>
                <a:effectLst/>
                <a:latin typeface="+mn-lt"/>
                <a:ea typeface="+mn-ea"/>
                <a:cs typeface="+mn-cs"/>
              </a:rPr>
              <a:t>Why do you think that is?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4</a:t>
            </a:fld>
            <a:endParaRPr lang="en-GB"/>
          </a:p>
        </p:txBody>
      </p:sp>
    </p:spTree>
    <p:extLst>
      <p:ext uri="{BB962C8B-B14F-4D97-AF65-F5344CB8AC3E}">
        <p14:creationId xmlns:p14="http://schemas.microsoft.com/office/powerpoint/2010/main" val="190272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is the first purpose of a UK national Park?</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Does anyone want to guess what the 2</a:t>
            </a:r>
            <a:r>
              <a:rPr lang="en-GB" sz="1200" b="1" kern="1200" baseline="30000" dirty="0" smtClean="0">
                <a:solidFill>
                  <a:schemeClr val="tx1"/>
                </a:solidFill>
                <a:effectLst/>
                <a:latin typeface="+mn-lt"/>
                <a:ea typeface="+mn-ea"/>
                <a:cs typeface="+mn-cs"/>
              </a:rPr>
              <a:t>nd</a:t>
            </a:r>
            <a:r>
              <a:rPr lang="en-GB" sz="1200" b="1" kern="1200" dirty="0" smtClean="0">
                <a:solidFill>
                  <a:schemeClr val="tx1"/>
                </a:solidFill>
                <a:effectLst/>
                <a:latin typeface="+mn-lt"/>
                <a:ea typeface="+mn-ea"/>
                <a:cs typeface="+mn-cs"/>
              </a:rPr>
              <a:t> purpose is?</a:t>
            </a:r>
            <a:r>
              <a:rPr lang="en-GB" sz="1200" kern="1200" dirty="0" smtClean="0">
                <a:solidFill>
                  <a:schemeClr val="tx1"/>
                </a:solidFill>
                <a:effectLst/>
                <a:latin typeface="+mn-lt"/>
                <a:ea typeface="+mn-ea"/>
                <a:cs typeface="+mn-cs"/>
              </a:rPr>
              <a:t> To promote opportunities for the understanding and enjoyment of the special qualities of the area by the public. This means we want people to come to the National Parks and enjoy them. </a:t>
            </a:r>
            <a:r>
              <a:rPr lang="en-GB" sz="1200" b="1" kern="1200" dirty="0" smtClean="0">
                <a:solidFill>
                  <a:schemeClr val="tx1"/>
                </a:solidFill>
                <a:effectLst/>
                <a:latin typeface="+mn-lt"/>
                <a:ea typeface="+mn-ea"/>
                <a:cs typeface="+mn-cs"/>
              </a:rPr>
              <a:t>Why do you think that is?</a:t>
            </a: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Show the video. This is the PDNP. It is pretty special isn’t it? So we want people to come and enjoy it. There is no point keeping it secret. If people come and enjoy it, they might think it is special too and help us to look after it.</a:t>
            </a: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13</a:t>
            </a:fld>
            <a:endParaRPr lang="en-GB"/>
          </a:p>
        </p:txBody>
      </p:sp>
    </p:spTree>
    <p:extLst>
      <p:ext uri="{BB962C8B-B14F-4D97-AF65-F5344CB8AC3E}">
        <p14:creationId xmlns:p14="http://schemas.microsoft.com/office/powerpoint/2010/main" val="210727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in the Peak District National Park. </a:t>
            </a:r>
            <a:r>
              <a:rPr lang="en-GB" b="1" baseline="0" dirty="0" smtClean="0"/>
              <a:t>What do you think? </a:t>
            </a:r>
            <a:r>
              <a:rPr lang="en-GB" dirty="0" smtClean="0"/>
              <a:t>These</a:t>
            </a:r>
            <a:r>
              <a:rPr lang="en-GB" baseline="0" dirty="0" smtClean="0"/>
              <a:t> dams have created reservoirs that supply water to cities outside of the National Park such as Derby, Nottingham and Manchester. The air and water are really clean.</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14</a:t>
            </a:fld>
            <a:endParaRPr lang="en-GB"/>
          </a:p>
        </p:txBody>
      </p:sp>
    </p:spTree>
    <p:extLst>
      <p:ext uri="{BB962C8B-B14F-4D97-AF65-F5344CB8AC3E}">
        <p14:creationId xmlns:p14="http://schemas.microsoft.com/office/powerpoint/2010/main" val="342758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Remember the slide showing the light pollution and how there wasn’t any in the National Park? That means you get a great view of the stars and planets.</a:t>
            </a: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15</a:t>
            </a:fld>
            <a:endParaRPr lang="en-GB"/>
          </a:p>
        </p:txBody>
      </p:sp>
    </p:spTree>
    <p:extLst>
      <p:ext uri="{BB962C8B-B14F-4D97-AF65-F5344CB8AC3E}">
        <p14:creationId xmlns:p14="http://schemas.microsoft.com/office/powerpoint/2010/main" val="411365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Today we look after the National Park and promote opportunities for people to enjoy the Park. </a:t>
            </a:r>
            <a:r>
              <a:rPr lang="en-GB" sz="1200" b="1" kern="1200" dirty="0" smtClean="0">
                <a:solidFill>
                  <a:schemeClr val="tx1"/>
                </a:solidFill>
                <a:effectLst/>
                <a:latin typeface="+mn-lt"/>
                <a:ea typeface="+mn-ea"/>
                <a:cs typeface="+mn-cs"/>
              </a:rPr>
              <a:t>What do you think we are doing to look after it and why? Are these things helping people enjoy it</a:t>
            </a:r>
            <a:r>
              <a:rPr lang="en-GB" sz="1200" b="1" kern="1200" baseline="0" dirty="0" smtClean="0">
                <a:solidFill>
                  <a:schemeClr val="tx1"/>
                </a:solidFill>
                <a:effectLst/>
                <a:latin typeface="+mn-lt"/>
                <a:ea typeface="+mn-ea"/>
                <a:cs typeface="+mn-cs"/>
              </a:rPr>
              <a:t> and making it easier for them to visit?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16</a:t>
            </a:fld>
            <a:endParaRPr lang="en-GB"/>
          </a:p>
        </p:txBody>
      </p:sp>
    </p:spTree>
    <p:extLst>
      <p:ext uri="{BB962C8B-B14F-4D97-AF65-F5344CB8AC3E}">
        <p14:creationId xmlns:p14="http://schemas.microsoft.com/office/powerpoint/2010/main" val="397953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Peat found on the top of some of our hills. It is very important to help combat</a:t>
            </a:r>
            <a:r>
              <a:rPr lang="en-GB" baseline="0" dirty="0" smtClean="0"/>
              <a:t> global warming as it stores carbon. We are working to stop the peat getting washed away, so it can continue to fight against global warming.</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17</a:t>
            </a:fld>
            <a:endParaRPr lang="en-GB"/>
          </a:p>
        </p:txBody>
      </p:sp>
    </p:spTree>
    <p:extLst>
      <p:ext uri="{BB962C8B-B14F-4D97-AF65-F5344CB8AC3E}">
        <p14:creationId xmlns:p14="http://schemas.microsoft.com/office/powerpoint/2010/main" val="3838487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stile and fence will be mended by our rangers and volunteers. </a:t>
            </a:r>
            <a:r>
              <a:rPr lang="en-GB" b="1" dirty="0" smtClean="0"/>
              <a:t>How</a:t>
            </a:r>
            <a:r>
              <a:rPr lang="en-GB" b="1" baseline="0" dirty="0" smtClean="0"/>
              <a:t> does this help people enjoy and visit the National Park?</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18</a:t>
            </a:fld>
            <a:endParaRPr lang="en-GB"/>
          </a:p>
        </p:txBody>
      </p:sp>
    </p:spTree>
    <p:extLst>
      <p:ext uri="{BB962C8B-B14F-4D97-AF65-F5344CB8AC3E}">
        <p14:creationId xmlns:p14="http://schemas.microsoft.com/office/powerpoint/2010/main" val="357631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do</a:t>
            </a:r>
            <a:r>
              <a:rPr lang="en-GB" b="1" baseline="0" dirty="0" smtClean="0"/>
              <a:t> these</a:t>
            </a:r>
            <a:r>
              <a:rPr lang="en-GB" b="1" dirty="0" smtClean="0"/>
              <a:t> help visitors?</a:t>
            </a:r>
            <a:endParaRPr lang="en-GB" b="1" dirty="0"/>
          </a:p>
        </p:txBody>
      </p:sp>
      <p:sp>
        <p:nvSpPr>
          <p:cNvPr id="4" name="Slide Number Placeholder 3"/>
          <p:cNvSpPr>
            <a:spLocks noGrp="1"/>
          </p:cNvSpPr>
          <p:nvPr>
            <p:ph type="sldNum" sz="quarter" idx="10"/>
          </p:nvPr>
        </p:nvSpPr>
        <p:spPr/>
        <p:txBody>
          <a:bodyPr/>
          <a:lstStyle/>
          <a:p>
            <a:fld id="{90DD06B1-DBE1-4272-9D41-C27A69EEB0BA}" type="slidenum">
              <a:rPr lang="en-GB" smtClean="0"/>
              <a:t>19</a:t>
            </a:fld>
            <a:endParaRPr lang="en-GB"/>
          </a:p>
        </p:txBody>
      </p:sp>
    </p:spTree>
    <p:extLst>
      <p:ext uri="{BB962C8B-B14F-4D97-AF65-F5344CB8AC3E}">
        <p14:creationId xmlns:p14="http://schemas.microsoft.com/office/powerpoint/2010/main" val="25198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Rangers and volunteers lead guided walks. Some</a:t>
            </a:r>
            <a:r>
              <a:rPr lang="en-GB" baseline="0" dirty="0" smtClean="0"/>
              <a:t> people don’t feel confident to come to the Park on their own; others just want to learn more about it from the experts.</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20</a:t>
            </a:fld>
            <a:endParaRPr lang="en-GB"/>
          </a:p>
        </p:txBody>
      </p:sp>
    </p:spTree>
    <p:extLst>
      <p:ext uri="{BB962C8B-B14F-4D97-AF65-F5344CB8AC3E}">
        <p14:creationId xmlns:p14="http://schemas.microsoft.com/office/powerpoint/2010/main" val="50359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really close to one of our car parks and visitor centres. Some people don’t go far from their cars when they visit.</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21</a:t>
            </a:fld>
            <a:endParaRPr lang="en-GB"/>
          </a:p>
        </p:txBody>
      </p:sp>
    </p:spTree>
    <p:extLst>
      <p:ext uri="{BB962C8B-B14F-4D97-AF65-F5344CB8AC3E}">
        <p14:creationId xmlns:p14="http://schemas.microsoft.com/office/powerpoint/2010/main" val="2881690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talked earlier about the benefits of being outside. </a:t>
            </a:r>
            <a:r>
              <a:rPr lang="en-GB" sz="1200" b="1" kern="1200" dirty="0" smtClean="0">
                <a:solidFill>
                  <a:schemeClr val="tx1"/>
                </a:solidFill>
                <a:effectLst/>
                <a:latin typeface="+mn-lt"/>
                <a:ea typeface="+mn-ea"/>
                <a:cs typeface="+mn-cs"/>
              </a:rPr>
              <a:t>We talked about the benefits of being outside. Do you have to be in a NP to get the benefits? What about in these spaces? </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22</a:t>
            </a:fld>
            <a:endParaRPr lang="en-GB"/>
          </a:p>
        </p:txBody>
      </p:sp>
    </p:spTree>
    <p:extLst>
      <p:ext uri="{BB962C8B-B14F-4D97-AF65-F5344CB8AC3E}">
        <p14:creationId xmlns:p14="http://schemas.microsoft.com/office/powerpoint/2010/main" val="402385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What about if I tell you that the first purpose of UK National Parks is to conserve and enhance the natural beauty, wildlife and cultural heritage; what (who) do you think we are protecting them from?</a:t>
            </a:r>
            <a:r>
              <a:rPr lang="en-GB" sz="1200" kern="1200" dirty="0" smtClean="0">
                <a:solidFill>
                  <a:schemeClr val="tx1"/>
                </a:solidFill>
                <a:effectLst/>
                <a:latin typeface="+mn-lt"/>
                <a:ea typeface="+mn-ea"/>
                <a:cs typeface="+mn-cs"/>
              </a:rPr>
              <a:t> Someone once said, if there were no people we wouldn’t need National Parks.</a:t>
            </a:r>
          </a:p>
          <a:p>
            <a:r>
              <a:rPr lang="en-GB" dirty="0" smtClean="0"/>
              <a:t>This slide shows</a:t>
            </a:r>
            <a:r>
              <a:rPr lang="en-GB" baseline="0" dirty="0" smtClean="0"/>
              <a:t> the Peak District National Park at night. </a:t>
            </a:r>
            <a:r>
              <a:rPr lang="en-GB" b="1" baseline="0" dirty="0" smtClean="0"/>
              <a:t>What do you think the orange and red spots are?</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5</a:t>
            </a:fld>
            <a:endParaRPr lang="en-GB"/>
          </a:p>
        </p:txBody>
      </p:sp>
    </p:spTree>
    <p:extLst>
      <p:ext uri="{BB962C8B-B14F-4D97-AF65-F5344CB8AC3E}">
        <p14:creationId xmlns:p14="http://schemas.microsoft.com/office/powerpoint/2010/main" val="4093957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Or this one? What is special about them? How can you conserve</a:t>
            </a:r>
            <a:r>
              <a:rPr lang="en-GB" sz="1200" b="1" kern="1200" baseline="0" dirty="0" smtClean="0">
                <a:solidFill>
                  <a:schemeClr val="tx1"/>
                </a:solidFill>
                <a:effectLst/>
                <a:latin typeface="+mn-lt"/>
                <a:ea typeface="+mn-ea"/>
                <a:cs typeface="+mn-cs"/>
              </a:rPr>
              <a:t> and enhance them?</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23</a:t>
            </a:fld>
            <a:endParaRPr lang="en-GB"/>
          </a:p>
        </p:txBody>
      </p:sp>
    </p:spTree>
    <p:extLst>
      <p:ext uri="{BB962C8B-B14F-4D97-AF65-F5344CB8AC3E}">
        <p14:creationId xmlns:p14="http://schemas.microsoft.com/office/powerpoint/2010/main" val="4283927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Or encourage people to enjoy them?</a:t>
            </a: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24</a:t>
            </a:fld>
            <a:endParaRPr lang="en-GB"/>
          </a:p>
        </p:txBody>
      </p:sp>
    </p:spTree>
    <p:extLst>
      <p:ext uri="{BB962C8B-B14F-4D97-AF65-F5344CB8AC3E}">
        <p14:creationId xmlns:p14="http://schemas.microsoft.com/office/powerpoint/2010/main" val="2794491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 partly here to encourage you to look after your special outdoor spaces. </a:t>
            </a:r>
            <a:r>
              <a:rPr lang="en-GB" sz="1200" b="1" kern="1200" dirty="0" smtClean="0">
                <a:solidFill>
                  <a:schemeClr val="tx1"/>
                </a:solidFill>
                <a:effectLst/>
                <a:latin typeface="+mn-lt"/>
                <a:ea typeface="+mn-ea"/>
                <a:cs typeface="+mn-cs"/>
              </a:rPr>
              <a:t>What do you think these slides are suggesting that you do?</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26</a:t>
            </a:fld>
            <a:endParaRPr lang="en-GB"/>
          </a:p>
        </p:txBody>
      </p:sp>
    </p:spTree>
    <p:extLst>
      <p:ext uri="{BB962C8B-B14F-4D97-AF65-F5344CB8AC3E}">
        <p14:creationId xmlns:p14="http://schemas.microsoft.com/office/powerpoint/2010/main" val="4195092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action will you take ibn 2019</a:t>
            </a:r>
            <a:r>
              <a:rPr lang="en-GB" b="1" baseline="0" dirty="0" smtClean="0"/>
              <a:t> to ensure that our wild spaces continue to be protected?</a:t>
            </a:r>
            <a:endParaRPr lang="en-GB" b="1" dirty="0"/>
          </a:p>
        </p:txBody>
      </p:sp>
      <p:sp>
        <p:nvSpPr>
          <p:cNvPr id="4" name="Slide Number Placeholder 3"/>
          <p:cNvSpPr>
            <a:spLocks noGrp="1"/>
          </p:cNvSpPr>
          <p:nvPr>
            <p:ph type="sldNum" sz="quarter" idx="10"/>
          </p:nvPr>
        </p:nvSpPr>
        <p:spPr/>
        <p:txBody>
          <a:bodyPr/>
          <a:lstStyle/>
          <a:p>
            <a:fld id="{90DD06B1-DBE1-4272-9D41-C27A69EEB0BA}" type="slidenum">
              <a:rPr lang="en-GB" smtClean="0"/>
              <a:t>30</a:t>
            </a:fld>
            <a:endParaRPr lang="en-GB"/>
          </a:p>
        </p:txBody>
      </p:sp>
    </p:spTree>
    <p:extLst>
      <p:ext uri="{BB962C8B-B14F-4D97-AF65-F5344CB8AC3E}">
        <p14:creationId xmlns:p14="http://schemas.microsoft.com/office/powerpoint/2010/main" val="3873877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Going back to our history and including a bit of Geography. It is 1849 and we’re now going across the Atlantic Ocean to what big country? We’ve travelled across with a boy, a little older than you, 11 years old. He was born in Scotland and he loved nothing more than having fun outdoors. He loved the outdoors so much, and realised how special it was that when he was older he helped to set up National Parks to protect the landscape in the USA, long before they were set up here. He even went camping with the president at the time Theodore Roosevelt.</a:t>
            </a: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31</a:t>
            </a:fld>
            <a:endParaRPr lang="en-GB"/>
          </a:p>
        </p:txBody>
      </p:sp>
    </p:spTree>
    <p:extLst>
      <p:ext uri="{BB962C8B-B14F-4D97-AF65-F5344CB8AC3E}">
        <p14:creationId xmlns:p14="http://schemas.microsoft.com/office/powerpoint/2010/main" val="79470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man is John Muir, often known as the father of National Parks. His work is celebrated and people all over the world are following in his footsteps by exploring the great outdoors and doing something positive to conserve it, just like we do here, in the PDNP. Your teacher tells me that you will be undertaking a John Muir Award, spending time discovering, exploring and conserving your chosen wild spaces. You might even come to visit the PDNP. </a:t>
            </a:r>
            <a:r>
              <a:rPr lang="en-GB" sz="1200" b="1" kern="1200" dirty="0" smtClean="0">
                <a:solidFill>
                  <a:schemeClr val="tx1"/>
                </a:solidFill>
                <a:effectLst/>
                <a:latin typeface="+mn-lt"/>
                <a:ea typeface="+mn-ea"/>
                <a:cs typeface="+mn-cs"/>
              </a:rPr>
              <a:t>What would you like to see in the Peak District National Park?</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32</a:t>
            </a:fld>
            <a:endParaRPr lang="en-GB"/>
          </a:p>
        </p:txBody>
      </p:sp>
    </p:spTree>
    <p:extLst>
      <p:ext uri="{BB962C8B-B14F-4D97-AF65-F5344CB8AC3E}">
        <p14:creationId xmlns:p14="http://schemas.microsoft.com/office/powerpoint/2010/main" val="2260444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year is a great time to do something. It is the Year of Green Action and the 70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Anniversary of the National Parks and Access to the Countryside Act. There is still so much to do, to protect our wild spaces and the creatures that call these places home. So, like those people 70 or so years ago, </a:t>
            </a:r>
            <a:r>
              <a:rPr lang="en-GB" sz="1200" b="1" kern="1200" dirty="0" smtClean="0">
                <a:solidFill>
                  <a:schemeClr val="tx1"/>
                </a:solidFill>
                <a:effectLst/>
                <a:latin typeface="+mn-lt"/>
                <a:ea typeface="+mn-ea"/>
                <a:cs typeface="+mn-cs"/>
              </a:rPr>
              <a:t>what action are you going to take to ensure we protect our </a:t>
            </a:r>
            <a:r>
              <a:rPr lang="en-GB" sz="1200" b="1" kern="1200" smtClean="0">
                <a:solidFill>
                  <a:schemeClr val="tx1"/>
                </a:solidFill>
                <a:effectLst/>
                <a:latin typeface="+mn-lt"/>
                <a:ea typeface="+mn-ea"/>
                <a:cs typeface="+mn-cs"/>
              </a:rPr>
              <a:t>wild spaces?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34</a:t>
            </a:fld>
            <a:endParaRPr lang="en-GB"/>
          </a:p>
        </p:txBody>
      </p:sp>
    </p:spTree>
    <p:extLst>
      <p:ext uri="{BB962C8B-B14F-4D97-AF65-F5344CB8AC3E}">
        <p14:creationId xmlns:p14="http://schemas.microsoft.com/office/powerpoint/2010/main" val="2320432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Well, to quote John Muir himself…. </a:t>
            </a:r>
            <a:r>
              <a:rPr lang="en-GB" sz="1200" kern="1200" smtClean="0">
                <a:solidFill>
                  <a:schemeClr val="tx1"/>
                </a:solidFill>
                <a:effectLst/>
                <a:latin typeface="+mn-lt"/>
                <a:ea typeface="+mn-ea"/>
                <a:cs typeface="+mn-cs"/>
              </a:rPr>
              <a:t>I have spent too long indoors today….</a:t>
            </a:r>
          </a:p>
          <a:p>
            <a:endParaRPr lang="en-GB"/>
          </a:p>
        </p:txBody>
      </p:sp>
      <p:sp>
        <p:nvSpPr>
          <p:cNvPr id="4" name="Slide Number Placeholder 3"/>
          <p:cNvSpPr>
            <a:spLocks noGrp="1"/>
          </p:cNvSpPr>
          <p:nvPr>
            <p:ph type="sldNum" sz="quarter" idx="10"/>
          </p:nvPr>
        </p:nvSpPr>
        <p:spPr/>
        <p:txBody>
          <a:bodyPr/>
          <a:lstStyle/>
          <a:p>
            <a:fld id="{90DD06B1-DBE1-4272-9D41-C27A69EEB0BA}" type="slidenum">
              <a:rPr lang="en-GB" smtClean="0"/>
              <a:t>35</a:t>
            </a:fld>
            <a:endParaRPr lang="en-GB"/>
          </a:p>
        </p:txBody>
      </p:sp>
    </p:spTree>
    <p:extLst>
      <p:ext uri="{BB962C8B-B14F-4D97-AF65-F5344CB8AC3E}">
        <p14:creationId xmlns:p14="http://schemas.microsoft.com/office/powerpoint/2010/main" val="133453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shows</a:t>
            </a:r>
            <a:r>
              <a:rPr lang="en-GB" baseline="0" dirty="0" smtClean="0"/>
              <a:t> the Peak District National Park and Alfreton. </a:t>
            </a:r>
            <a:r>
              <a:rPr lang="en-GB" b="1" baseline="0" dirty="0" smtClean="0"/>
              <a:t>Does anyone know how long it takes to drive into the NP from here? </a:t>
            </a:r>
            <a:r>
              <a:rPr lang="en-GB" baseline="0" dirty="0" smtClean="0"/>
              <a:t>… minutes. How close are we? </a:t>
            </a:r>
            <a:r>
              <a:rPr lang="en-GB" b="1" baseline="0" dirty="0" smtClean="0"/>
              <a:t>Can you see the grey areas of the cities around the Park? Who enjoys being outside? What do you think &amp; feel when you’re outside? Is being outside good for us?</a:t>
            </a:r>
          </a:p>
          <a:p>
            <a:endParaRPr lang="en-GB" b="1" dirty="0"/>
          </a:p>
        </p:txBody>
      </p:sp>
      <p:sp>
        <p:nvSpPr>
          <p:cNvPr id="4" name="Slide Number Placeholder 3"/>
          <p:cNvSpPr>
            <a:spLocks noGrp="1"/>
          </p:cNvSpPr>
          <p:nvPr>
            <p:ph type="sldNum" sz="quarter" idx="10"/>
          </p:nvPr>
        </p:nvSpPr>
        <p:spPr/>
        <p:txBody>
          <a:bodyPr/>
          <a:lstStyle/>
          <a:p>
            <a:fld id="{90DD06B1-DBE1-4272-9D41-C27A69EEB0BA}" type="slidenum">
              <a:rPr lang="en-GB" smtClean="0"/>
              <a:t>6</a:t>
            </a:fld>
            <a:endParaRPr lang="en-GB"/>
          </a:p>
        </p:txBody>
      </p:sp>
    </p:spTree>
    <p:extLst>
      <p:ext uri="{BB962C8B-B14F-4D97-AF65-F5344CB8AC3E}">
        <p14:creationId xmlns:p14="http://schemas.microsoft.com/office/powerpoint/2010/main" val="118670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do you think when you see this picture? </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7</a:t>
            </a:fld>
            <a:endParaRPr lang="en-GB"/>
          </a:p>
        </p:txBody>
      </p:sp>
    </p:spTree>
    <p:extLst>
      <p:ext uri="{BB962C8B-B14F-4D97-AF65-F5344CB8AC3E}">
        <p14:creationId xmlns:p14="http://schemas.microsoft.com/office/powerpoint/2010/main" val="188094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And this</a:t>
            </a:r>
            <a:r>
              <a:rPr lang="en-GB" b="1" baseline="0" dirty="0" smtClean="0"/>
              <a:t> one? Imagine those children are you.</a:t>
            </a:r>
            <a:endParaRPr lang="en-GB" b="1" dirty="0"/>
          </a:p>
        </p:txBody>
      </p:sp>
      <p:sp>
        <p:nvSpPr>
          <p:cNvPr id="4" name="Slide Number Placeholder 3"/>
          <p:cNvSpPr>
            <a:spLocks noGrp="1"/>
          </p:cNvSpPr>
          <p:nvPr>
            <p:ph type="sldNum" sz="quarter" idx="10"/>
          </p:nvPr>
        </p:nvSpPr>
        <p:spPr/>
        <p:txBody>
          <a:bodyPr/>
          <a:lstStyle/>
          <a:p>
            <a:fld id="{90DD06B1-DBE1-4272-9D41-C27A69EEB0BA}" type="slidenum">
              <a:rPr lang="en-GB" smtClean="0"/>
              <a:t>8</a:t>
            </a:fld>
            <a:endParaRPr lang="en-GB"/>
          </a:p>
        </p:txBody>
      </p:sp>
    </p:spTree>
    <p:extLst>
      <p:ext uri="{BB962C8B-B14F-4D97-AF65-F5344CB8AC3E}">
        <p14:creationId xmlns:p14="http://schemas.microsoft.com/office/powerpoint/2010/main" val="172813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And this</a:t>
            </a:r>
            <a:r>
              <a:rPr lang="en-GB" b="1" baseline="0" dirty="0" smtClean="0"/>
              <a:t> one? </a:t>
            </a:r>
            <a:r>
              <a:rPr lang="en-GB" sz="1200" kern="1200" dirty="0" smtClean="0">
                <a:solidFill>
                  <a:schemeClr val="tx1"/>
                </a:solidFill>
                <a:effectLst/>
                <a:latin typeface="+mn-lt"/>
                <a:ea typeface="+mn-ea"/>
                <a:cs typeface="+mn-cs"/>
              </a:rPr>
              <a:t>Dirty, smoky, cramped. The majority of the population lived in large towns and cities, working 6 days a week in difficult conditions and living in small houses in smoke-filled towns. At the same time wealthy landowners were closing off their land to use it for sport and farming. Access to the countryside was being restricted just when the population needed it most. After the First World War people really began to see the benefits of the countryside for both body and mind</a:t>
            </a:r>
            <a:r>
              <a:rPr lang="en-GB" sz="1200" kern="1200" baseline="0" dirty="0" smtClean="0">
                <a:solidFill>
                  <a:schemeClr val="tx1"/>
                </a:solidFill>
                <a:effectLst/>
                <a:latin typeface="+mn-lt"/>
                <a:ea typeface="+mn-ea"/>
                <a:cs typeface="+mn-cs"/>
              </a:rPr>
              <a:t> but most of the people weren’t allowed into it.</a:t>
            </a:r>
            <a:endParaRPr lang="en-GB" b="1" dirty="0"/>
          </a:p>
        </p:txBody>
      </p:sp>
      <p:sp>
        <p:nvSpPr>
          <p:cNvPr id="4" name="Slide Number Placeholder 3"/>
          <p:cNvSpPr>
            <a:spLocks noGrp="1"/>
          </p:cNvSpPr>
          <p:nvPr>
            <p:ph type="sldNum" sz="quarter" idx="10"/>
          </p:nvPr>
        </p:nvSpPr>
        <p:spPr/>
        <p:txBody>
          <a:bodyPr/>
          <a:lstStyle/>
          <a:p>
            <a:fld id="{90DD06B1-DBE1-4272-9D41-C27A69EEB0BA}" type="slidenum">
              <a:rPr lang="en-GB" smtClean="0"/>
              <a:t>9</a:t>
            </a:fld>
            <a:endParaRPr lang="en-GB"/>
          </a:p>
        </p:txBody>
      </p:sp>
    </p:spTree>
    <p:extLst>
      <p:ext uri="{BB962C8B-B14F-4D97-AF65-F5344CB8AC3E}">
        <p14:creationId xmlns:p14="http://schemas.microsoft.com/office/powerpoint/2010/main" val="98495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do you think these children would do in the countryside? How do you think they would feel?</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10</a:t>
            </a:fld>
            <a:endParaRPr lang="en-GB"/>
          </a:p>
        </p:txBody>
      </p:sp>
    </p:spTree>
    <p:extLst>
      <p:ext uri="{BB962C8B-B14F-4D97-AF65-F5344CB8AC3E}">
        <p14:creationId xmlns:p14="http://schemas.microsoft.com/office/powerpoint/2010/main" val="413734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they were missing. It is not just the amazing views and lovely landscape, but the benefits it can bring. All those</a:t>
            </a:r>
            <a:r>
              <a:rPr lang="en-GB" baseline="0" dirty="0" smtClean="0"/>
              <a:t> people were being denied access to this, so they decided to act.</a:t>
            </a:r>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11</a:t>
            </a:fld>
            <a:endParaRPr lang="en-GB"/>
          </a:p>
        </p:txBody>
      </p:sp>
    </p:spTree>
    <p:extLst>
      <p:ext uri="{BB962C8B-B14F-4D97-AF65-F5344CB8AC3E}">
        <p14:creationId xmlns:p14="http://schemas.microsoft.com/office/powerpoint/2010/main" val="82765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were many conflicts between landowners and groups that wanted access to the countryside such as The Ramblers Association and the Youth Hostel Association. In 1932 a large group of people came together, mainly from Manchester, but also Sheffield and they trespassed on some of this private land. The land in question is Kinder Scout, in the PDNP. Some of the trespassers were put in prison. People started to take notice and in 1949 an Act was passed by the government ‘The National Parks and Access to the Countryside Act’. This was the beginning of National Parks in the UK. The Parks</a:t>
            </a:r>
            <a:r>
              <a:rPr lang="en-GB" sz="1200" kern="1200" baseline="0" dirty="0" smtClean="0">
                <a:solidFill>
                  <a:schemeClr val="tx1"/>
                </a:solidFill>
                <a:effectLst/>
                <a:latin typeface="+mn-lt"/>
                <a:ea typeface="+mn-ea"/>
                <a:cs typeface="+mn-cs"/>
              </a:rPr>
              <a:t> were protected and everyone was allowed to visit, in fact they are encouraged to.</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0DD06B1-DBE1-4272-9D41-C27A69EEB0BA}" type="slidenum">
              <a:rPr lang="en-GB" smtClean="0"/>
              <a:t>12</a:t>
            </a:fld>
            <a:endParaRPr lang="en-GB"/>
          </a:p>
        </p:txBody>
      </p:sp>
    </p:spTree>
    <p:extLst>
      <p:ext uri="{BB962C8B-B14F-4D97-AF65-F5344CB8AC3E}">
        <p14:creationId xmlns:p14="http://schemas.microsoft.com/office/powerpoint/2010/main" val="90382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7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76cLD7fHeAhUQzYUKHbz0AV8QjRx6BAgBEAU&amp;url=http://www.recyclingview.com/reduce-waste-improve-recycling-schools/&amp;psig=AOvVaw0Mq5iTq4js6jhQEmpTTRrp&amp;ust=1543314714133397" TargetMode="External"/><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755605"/>
            <a:ext cx="7766936" cy="1646302"/>
          </a:xfrm>
        </p:spPr>
        <p:txBody>
          <a:bodyPr/>
          <a:lstStyle/>
          <a:p>
            <a:pPr algn="ctr"/>
            <a:r>
              <a:rPr lang="en-GB" dirty="0" smtClean="0">
                <a:solidFill>
                  <a:srgbClr val="FFFF00"/>
                </a:solidFill>
                <a:effectLst>
                  <a:outerShdw blurRad="38100" dist="38100" dir="2700000" algn="tl">
                    <a:srgbClr val="000000">
                      <a:alpha val="43137"/>
                    </a:srgbClr>
                  </a:outerShdw>
                </a:effectLst>
              </a:rPr>
              <a:t>The Peak District National Park</a:t>
            </a:r>
            <a:endParaRPr lang="en-GB"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pPr algn="ctr"/>
            <a:r>
              <a:rPr lang="en-GB" sz="2800" dirty="0" smtClean="0">
                <a:solidFill>
                  <a:srgbClr val="0070C0"/>
                </a:solidFill>
              </a:rPr>
              <a:t>Carina Humberstone – Youth Development Officer</a:t>
            </a:r>
            <a:endParaRPr lang="en-GB" sz="2800" dirty="0">
              <a:solidFill>
                <a:srgbClr val="0070C0"/>
              </a:solidFill>
            </a:endParaRPr>
          </a:p>
        </p:txBody>
      </p:sp>
    </p:spTree>
    <p:extLst>
      <p:ext uri="{BB962C8B-B14F-4D97-AF65-F5344CB8AC3E}">
        <p14:creationId xmlns:p14="http://schemas.microsoft.com/office/powerpoint/2010/main" val="143018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601498"/>
            <a:ext cx="7299089" cy="5547842"/>
          </a:xfrm>
          <a:prstGeom prst="rect">
            <a:avLst/>
          </a:prstGeom>
        </p:spPr>
      </p:pic>
    </p:spTree>
    <p:extLst>
      <p:ext uri="{BB962C8B-B14F-4D97-AF65-F5344CB8AC3E}">
        <p14:creationId xmlns:p14="http://schemas.microsoft.com/office/powerpoint/2010/main" val="388410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30078" y="112542"/>
            <a:ext cx="9053465" cy="6745458"/>
          </a:xfrm>
          <a:prstGeom prst="rect">
            <a:avLst/>
          </a:prstGeom>
        </p:spPr>
      </p:pic>
    </p:spTree>
    <p:extLst>
      <p:ext uri="{BB962C8B-B14F-4D97-AF65-F5344CB8AC3E}">
        <p14:creationId xmlns:p14="http://schemas.microsoft.com/office/powerpoint/2010/main" val="335073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5985" y="902063"/>
            <a:ext cx="8255000" cy="5080000"/>
          </a:xfrm>
          <a:prstGeom prst="rect">
            <a:avLst/>
          </a:prstGeom>
        </p:spPr>
      </p:pic>
    </p:spTree>
    <p:extLst>
      <p:ext uri="{BB962C8B-B14F-4D97-AF65-F5344CB8AC3E}">
        <p14:creationId xmlns:p14="http://schemas.microsoft.com/office/powerpoint/2010/main" val="2834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375" y="2671354"/>
            <a:ext cx="5486400" cy="369332"/>
          </a:xfrm>
          <a:prstGeom prst="rect">
            <a:avLst/>
          </a:prstGeom>
          <a:noFill/>
        </p:spPr>
        <p:txBody>
          <a:bodyPr wrap="square" rtlCol="0">
            <a:spAutoFit/>
          </a:bodyPr>
          <a:lstStyle/>
          <a:p>
            <a:r>
              <a:rPr lang="en-GB" dirty="0" smtClean="0"/>
              <a:t>Play Video – The Peak District.mp4</a:t>
            </a:r>
            <a:endParaRPr lang="en-GB" dirty="0"/>
          </a:p>
        </p:txBody>
      </p:sp>
    </p:spTree>
    <p:extLst>
      <p:ext uri="{BB962C8B-B14F-4D97-AF65-F5344CB8AC3E}">
        <p14:creationId xmlns:p14="http://schemas.microsoft.com/office/powerpoint/2010/main" val="11685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737" y="153269"/>
            <a:ext cx="10087359" cy="6704731"/>
          </a:xfrm>
          <a:prstGeom prst="rect">
            <a:avLst/>
          </a:prstGeom>
        </p:spPr>
      </p:pic>
    </p:spTree>
    <p:extLst>
      <p:ext uri="{BB962C8B-B14F-4D97-AF65-F5344CB8AC3E}">
        <p14:creationId xmlns:p14="http://schemas.microsoft.com/office/powerpoint/2010/main" val="30395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903" y="509451"/>
            <a:ext cx="11573690" cy="5786845"/>
          </a:xfrm>
          <a:prstGeom prst="rect">
            <a:avLst/>
          </a:prstGeom>
        </p:spPr>
      </p:pic>
    </p:spTree>
    <p:extLst>
      <p:ext uri="{BB962C8B-B14F-4D97-AF65-F5344CB8AC3E}">
        <p14:creationId xmlns:p14="http://schemas.microsoft.com/office/powerpoint/2010/main" val="245270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101" y="718457"/>
            <a:ext cx="8769103" cy="5460275"/>
          </a:xfrm>
          <a:prstGeom prst="rect">
            <a:avLst/>
          </a:prstGeom>
        </p:spPr>
      </p:pic>
    </p:spTree>
    <p:extLst>
      <p:ext uri="{BB962C8B-B14F-4D97-AF65-F5344CB8AC3E}">
        <p14:creationId xmlns:p14="http://schemas.microsoft.com/office/powerpoint/2010/main" val="135164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8801" y="1011584"/>
            <a:ext cx="7280079" cy="4827514"/>
          </a:xfrm>
          <a:prstGeom prst="rect">
            <a:avLst/>
          </a:prstGeom>
        </p:spPr>
      </p:pic>
    </p:spTree>
    <p:extLst>
      <p:ext uri="{BB962C8B-B14F-4D97-AF65-F5344CB8AC3E}">
        <p14:creationId xmlns:p14="http://schemas.microsoft.com/office/powerpoint/2010/main" val="139686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479" y="150223"/>
            <a:ext cx="8943703" cy="6707777"/>
          </a:xfrm>
          <a:prstGeom prst="rect">
            <a:avLst/>
          </a:prstGeom>
        </p:spPr>
      </p:pic>
    </p:spTree>
    <p:extLst>
      <p:ext uri="{BB962C8B-B14F-4D97-AF65-F5344CB8AC3E}">
        <p14:creationId xmlns:p14="http://schemas.microsoft.com/office/powerpoint/2010/main" val="351857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017" y="102712"/>
            <a:ext cx="5938081" cy="6663847"/>
          </a:xfrm>
          <a:prstGeom prst="rect">
            <a:avLst/>
          </a:prstGeom>
        </p:spPr>
      </p:pic>
    </p:spTree>
    <p:extLst>
      <p:ext uri="{BB962C8B-B14F-4D97-AF65-F5344CB8AC3E}">
        <p14:creationId xmlns:p14="http://schemas.microsoft.com/office/powerpoint/2010/main" val="323734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1453" y="986788"/>
            <a:ext cx="3678943" cy="1874524"/>
          </a:xfrm>
          <a:prstGeom prst="rect">
            <a:avLst/>
          </a:prstGeom>
          <a:solidFill>
            <a:schemeClr val="bg1"/>
          </a:solidFill>
        </p:spPr>
      </p:pic>
      <p:pic>
        <p:nvPicPr>
          <p:cNvPr id="3" name="Picture 2" descr="Image result for year of green action logo"/>
          <p:cNvPicPr/>
          <p:nvPr/>
        </p:nvPicPr>
        <p:blipFill>
          <a:blip r:embed="rId3">
            <a:extLst>
              <a:ext uri="{28A0092B-C50C-407E-A947-70E740481C1C}">
                <a14:useLocalDpi xmlns:a14="http://schemas.microsoft.com/office/drawing/2010/main"/>
              </a:ext>
            </a:extLst>
          </a:blip>
          <a:srcRect/>
          <a:stretch>
            <a:fillRect/>
          </a:stretch>
        </p:blipFill>
        <p:spPr bwMode="auto">
          <a:xfrm>
            <a:off x="7062090" y="805668"/>
            <a:ext cx="2556926" cy="2236764"/>
          </a:xfrm>
          <a:prstGeom prst="rect">
            <a:avLst/>
          </a:prstGeom>
          <a:noFill/>
          <a:ln>
            <a:noFill/>
          </a:ln>
        </p:spPr>
      </p:pic>
      <p:sp>
        <p:nvSpPr>
          <p:cNvPr id="4" name="TextBox 3"/>
          <p:cNvSpPr txBox="1"/>
          <p:nvPr/>
        </p:nvSpPr>
        <p:spPr>
          <a:xfrm>
            <a:off x="1751453" y="3514725"/>
            <a:ext cx="7791363" cy="2862322"/>
          </a:xfrm>
          <a:prstGeom prst="rect">
            <a:avLst/>
          </a:prstGeom>
          <a:solidFill>
            <a:schemeClr val="bg1"/>
          </a:solidFill>
        </p:spPr>
        <p:txBody>
          <a:bodyPr wrap="square" rtlCol="0">
            <a:spAutoFit/>
          </a:bodyPr>
          <a:lstStyle/>
          <a:p>
            <a:pPr algn="ctr"/>
            <a:endParaRPr lang="en-GB" dirty="0" smtClean="0">
              <a:solidFill>
                <a:schemeClr val="accent4">
                  <a:lumMod val="75000"/>
                </a:schemeClr>
              </a:solidFill>
            </a:endParaRPr>
          </a:p>
          <a:p>
            <a:pPr algn="ctr"/>
            <a:r>
              <a:rPr lang="en-GB" dirty="0" smtClean="0">
                <a:solidFill>
                  <a:schemeClr val="accent4">
                    <a:lumMod val="75000"/>
                  </a:schemeClr>
                </a:solidFill>
              </a:rPr>
              <a:t>This year, 2019, is the Year of Green Action. It is part of the government’s 25 year environment plan. The hope is that people will take opportunities to </a:t>
            </a:r>
            <a:r>
              <a:rPr lang="en-GB" b="1" dirty="0" smtClean="0">
                <a:solidFill>
                  <a:schemeClr val="accent4">
                    <a:lumMod val="75000"/>
                  </a:schemeClr>
                </a:solidFill>
              </a:rPr>
              <a:t>connect </a:t>
            </a:r>
            <a:r>
              <a:rPr lang="en-GB" dirty="0" smtClean="0">
                <a:solidFill>
                  <a:schemeClr val="accent4">
                    <a:lumMod val="75000"/>
                  </a:schemeClr>
                </a:solidFill>
              </a:rPr>
              <a:t>to, </a:t>
            </a:r>
            <a:r>
              <a:rPr lang="en-GB" b="1" dirty="0" smtClean="0">
                <a:solidFill>
                  <a:schemeClr val="accent4">
                    <a:lumMod val="75000"/>
                  </a:schemeClr>
                </a:solidFill>
              </a:rPr>
              <a:t>enhance</a:t>
            </a:r>
            <a:r>
              <a:rPr lang="en-GB" dirty="0" smtClean="0">
                <a:solidFill>
                  <a:schemeClr val="accent4">
                    <a:lumMod val="75000"/>
                  </a:schemeClr>
                </a:solidFill>
              </a:rPr>
              <a:t> and </a:t>
            </a:r>
            <a:r>
              <a:rPr lang="en-GB" b="1" dirty="0" smtClean="0">
                <a:solidFill>
                  <a:schemeClr val="accent4">
                    <a:lumMod val="75000"/>
                  </a:schemeClr>
                </a:solidFill>
              </a:rPr>
              <a:t>protect</a:t>
            </a:r>
            <a:r>
              <a:rPr lang="en-GB" dirty="0" smtClean="0">
                <a:solidFill>
                  <a:schemeClr val="accent4">
                    <a:lumMod val="75000"/>
                  </a:schemeClr>
                </a:solidFill>
              </a:rPr>
              <a:t> the environment.</a:t>
            </a:r>
          </a:p>
          <a:p>
            <a:pPr algn="ctr"/>
            <a:endParaRPr lang="en-GB" dirty="0">
              <a:solidFill>
                <a:schemeClr val="accent4">
                  <a:lumMod val="75000"/>
                </a:schemeClr>
              </a:solidFill>
            </a:endParaRPr>
          </a:p>
          <a:p>
            <a:pPr algn="ctr"/>
            <a:r>
              <a:rPr lang="en-GB" dirty="0" smtClean="0">
                <a:solidFill>
                  <a:schemeClr val="accent4">
                    <a:lumMod val="75000"/>
                  </a:schemeClr>
                </a:solidFill>
              </a:rPr>
              <a:t>It is also the 70</a:t>
            </a:r>
            <a:r>
              <a:rPr lang="en-GB" baseline="30000" dirty="0" smtClean="0">
                <a:solidFill>
                  <a:schemeClr val="accent4">
                    <a:lumMod val="75000"/>
                  </a:schemeClr>
                </a:solidFill>
              </a:rPr>
              <a:t>th</a:t>
            </a:r>
            <a:r>
              <a:rPr lang="en-GB" dirty="0" smtClean="0">
                <a:solidFill>
                  <a:schemeClr val="accent4">
                    <a:lumMod val="75000"/>
                  </a:schemeClr>
                </a:solidFill>
              </a:rPr>
              <a:t> anniversary of the </a:t>
            </a:r>
            <a:r>
              <a:rPr lang="en-GB" b="1" dirty="0" smtClean="0">
                <a:solidFill>
                  <a:schemeClr val="accent4">
                    <a:lumMod val="75000"/>
                  </a:schemeClr>
                </a:solidFill>
              </a:rPr>
              <a:t>National Parks and Access to the Countryside Act</a:t>
            </a:r>
            <a:r>
              <a:rPr lang="en-GB" dirty="0" smtClean="0">
                <a:solidFill>
                  <a:schemeClr val="accent4">
                    <a:lumMod val="75000"/>
                  </a:schemeClr>
                </a:solidFill>
              </a:rPr>
              <a:t>. This Act came about because of the action that the general population took, to gain access to our wild spaces and to ensure they are protected.</a:t>
            </a:r>
          </a:p>
          <a:p>
            <a:endParaRPr lang="en-GB" dirty="0">
              <a:solidFill>
                <a:schemeClr val="accent4">
                  <a:lumMod val="75000"/>
                </a:schemeClr>
              </a:solidFill>
            </a:endParaRPr>
          </a:p>
        </p:txBody>
      </p:sp>
    </p:spTree>
    <p:extLst>
      <p:ext uri="{BB962C8B-B14F-4D97-AF65-F5344CB8AC3E}">
        <p14:creationId xmlns:p14="http://schemas.microsoft.com/office/powerpoint/2010/main" val="50781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279" y="518886"/>
            <a:ext cx="8489769" cy="5659846"/>
          </a:xfrm>
          <a:prstGeom prst="rect">
            <a:avLst/>
          </a:prstGeom>
        </p:spPr>
      </p:pic>
    </p:spTree>
    <p:extLst>
      <p:ext uri="{BB962C8B-B14F-4D97-AF65-F5344CB8AC3E}">
        <p14:creationId xmlns:p14="http://schemas.microsoft.com/office/powerpoint/2010/main" val="1384356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7909" y="679269"/>
            <a:ext cx="7521303" cy="5640977"/>
          </a:xfrm>
          <a:prstGeom prst="rect">
            <a:avLst/>
          </a:prstGeom>
        </p:spPr>
      </p:pic>
    </p:spTree>
    <p:extLst>
      <p:ext uri="{BB962C8B-B14F-4D97-AF65-F5344CB8AC3E}">
        <p14:creationId xmlns:p14="http://schemas.microsoft.com/office/powerpoint/2010/main" val="251189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454" y="1696915"/>
            <a:ext cx="5873261" cy="2062103"/>
          </a:xfrm>
          <a:prstGeom prst="rect">
            <a:avLst/>
          </a:prstGeom>
          <a:solidFill>
            <a:schemeClr val="bg1"/>
          </a:solidFill>
        </p:spPr>
        <p:txBody>
          <a:bodyPr wrap="square" rtlCol="0">
            <a:spAutoFit/>
          </a:bodyPr>
          <a:lstStyle/>
          <a:p>
            <a:r>
              <a:rPr lang="en-GB" sz="3200" dirty="0" smtClean="0"/>
              <a:t>Put a picture in here of a local, outdoor space. Maybe your local park. Then delete this box.</a:t>
            </a:r>
            <a:endParaRPr lang="en-GB" sz="3200" dirty="0"/>
          </a:p>
        </p:txBody>
      </p:sp>
    </p:spTree>
    <p:extLst>
      <p:ext uri="{BB962C8B-B14F-4D97-AF65-F5344CB8AC3E}">
        <p14:creationId xmlns:p14="http://schemas.microsoft.com/office/powerpoint/2010/main" val="4190550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838" y="1608992"/>
            <a:ext cx="6216162" cy="1569660"/>
          </a:xfrm>
          <a:prstGeom prst="rect">
            <a:avLst/>
          </a:prstGeom>
          <a:solidFill>
            <a:schemeClr val="bg1"/>
          </a:solidFill>
        </p:spPr>
        <p:txBody>
          <a:bodyPr wrap="square" rtlCol="0">
            <a:spAutoFit/>
          </a:bodyPr>
          <a:lstStyle/>
          <a:p>
            <a:r>
              <a:rPr lang="en-GB" sz="3200" dirty="0" smtClean="0"/>
              <a:t>Insert a picture of your grounds, particularly of a wild space. Then delete this box.</a:t>
            </a:r>
            <a:endParaRPr lang="en-GB" sz="3200" dirty="0"/>
          </a:p>
        </p:txBody>
      </p:sp>
    </p:spTree>
    <p:extLst>
      <p:ext uri="{BB962C8B-B14F-4D97-AF65-F5344CB8AC3E}">
        <p14:creationId xmlns:p14="http://schemas.microsoft.com/office/powerpoint/2010/main" val="389296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838" y="1608992"/>
            <a:ext cx="6216162" cy="1569660"/>
          </a:xfrm>
          <a:prstGeom prst="rect">
            <a:avLst/>
          </a:prstGeom>
          <a:solidFill>
            <a:schemeClr val="bg1"/>
          </a:solidFill>
        </p:spPr>
        <p:txBody>
          <a:bodyPr wrap="square" rtlCol="0">
            <a:spAutoFit/>
          </a:bodyPr>
          <a:lstStyle/>
          <a:p>
            <a:r>
              <a:rPr lang="en-GB" sz="3200" dirty="0" smtClean="0"/>
              <a:t>Insert a picture of your grounds, particularly of a wild space. Then delete this box.</a:t>
            </a:r>
            <a:endParaRPr lang="en-GB" sz="3200" dirty="0"/>
          </a:p>
        </p:txBody>
      </p:sp>
    </p:spTree>
    <p:extLst>
      <p:ext uri="{BB962C8B-B14F-4D97-AF65-F5344CB8AC3E}">
        <p14:creationId xmlns:p14="http://schemas.microsoft.com/office/powerpoint/2010/main" val="134850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838" y="1608992"/>
            <a:ext cx="6216162" cy="1569660"/>
          </a:xfrm>
          <a:prstGeom prst="rect">
            <a:avLst/>
          </a:prstGeom>
          <a:solidFill>
            <a:schemeClr val="bg1"/>
          </a:solidFill>
        </p:spPr>
        <p:txBody>
          <a:bodyPr wrap="square" rtlCol="0">
            <a:spAutoFit/>
          </a:bodyPr>
          <a:lstStyle/>
          <a:p>
            <a:r>
              <a:rPr lang="en-GB" sz="3200" dirty="0" smtClean="0"/>
              <a:t>Insert a picture of your grounds, particularly of a wild space. Then delete this box.</a:t>
            </a:r>
            <a:endParaRPr lang="en-GB" sz="3200" dirty="0"/>
          </a:p>
        </p:txBody>
      </p:sp>
    </p:spTree>
    <p:extLst>
      <p:ext uri="{BB962C8B-B14F-4D97-AF65-F5344CB8AC3E}">
        <p14:creationId xmlns:p14="http://schemas.microsoft.com/office/powerpoint/2010/main" val="617129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921" y="0"/>
            <a:ext cx="10274157" cy="6858000"/>
          </a:xfrm>
          <a:prstGeom prst="rect">
            <a:avLst/>
          </a:prstGeom>
        </p:spPr>
      </p:pic>
    </p:spTree>
    <p:extLst>
      <p:ext uri="{BB962C8B-B14F-4D97-AF65-F5344CB8AC3E}">
        <p14:creationId xmlns:p14="http://schemas.microsoft.com/office/powerpoint/2010/main" val="2083731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336" y="503108"/>
            <a:ext cx="4820323" cy="3600953"/>
          </a:xfrm>
          <a:prstGeom prst="rect">
            <a:avLst/>
          </a:prstGeom>
        </p:spPr>
      </p:pic>
      <p:sp>
        <p:nvSpPr>
          <p:cNvPr id="3" name="Rectangle 2"/>
          <p:cNvSpPr/>
          <p:nvPr/>
        </p:nvSpPr>
        <p:spPr>
          <a:xfrm>
            <a:off x="464336" y="4343792"/>
            <a:ext cx="4820323" cy="646331"/>
          </a:xfrm>
          <a:prstGeom prst="rect">
            <a:avLst/>
          </a:prstGeom>
          <a:solidFill>
            <a:schemeClr val="accent2">
              <a:lumMod val="75000"/>
            </a:schemeClr>
          </a:solidFill>
        </p:spPr>
        <p:txBody>
          <a:bodyPr wrap="square">
            <a:spAutoFit/>
          </a:bodyPr>
          <a:lstStyle/>
          <a:p>
            <a:pPr algn="ctr"/>
            <a:r>
              <a:rPr lang="en-GB" b="1" cap="all" dirty="0" smtClean="0">
                <a:solidFill>
                  <a:srgbClr val="FFC000"/>
                </a:solidFill>
                <a:latin typeface="Swiss721BT-BlackCondensed"/>
              </a:rPr>
              <a:t>Act </a:t>
            </a:r>
            <a:r>
              <a:rPr lang="en-GB" b="1" cap="all" dirty="0">
                <a:solidFill>
                  <a:srgbClr val="FFC000"/>
                </a:solidFill>
                <a:latin typeface="Swiss721BT-BlackCondensed"/>
              </a:rPr>
              <a:t>now to save children from </a:t>
            </a:r>
            <a:r>
              <a:rPr lang="en-GB" b="1" cap="all" dirty="0" smtClean="0">
                <a:solidFill>
                  <a:srgbClr val="FFC000"/>
                </a:solidFill>
                <a:latin typeface="Swiss721BT-BlackCondensed"/>
              </a:rPr>
              <a:t>pollution</a:t>
            </a:r>
            <a:endParaRPr lang="en-GB" b="1" dirty="0">
              <a:solidFill>
                <a:srgbClr val="FFC000"/>
              </a:solidFill>
            </a:endParaRPr>
          </a:p>
        </p:txBody>
      </p:sp>
      <p:sp>
        <p:nvSpPr>
          <p:cNvPr id="4" name="Rectangle 3"/>
          <p:cNvSpPr/>
          <p:nvPr/>
        </p:nvSpPr>
        <p:spPr>
          <a:xfrm>
            <a:off x="771430" y="5399083"/>
            <a:ext cx="4600032" cy="646331"/>
          </a:xfrm>
          <a:prstGeom prst="rect">
            <a:avLst/>
          </a:prstGeom>
          <a:solidFill>
            <a:schemeClr val="accent3">
              <a:lumMod val="40000"/>
              <a:lumOff val="60000"/>
            </a:schemeClr>
          </a:solidFill>
        </p:spPr>
        <p:txBody>
          <a:bodyPr wrap="square">
            <a:spAutoFit/>
          </a:bodyPr>
          <a:lstStyle/>
          <a:p>
            <a:r>
              <a:rPr lang="en-GB" b="1" dirty="0">
                <a:solidFill>
                  <a:srgbClr val="92D050"/>
                </a:solidFill>
              </a:rPr>
              <a:t>https://www.livingstreets.org.uk/what-we-do/projects/walk-to-school-week</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8265" y="2952330"/>
            <a:ext cx="6523818" cy="3672024"/>
          </a:xfrm>
          <a:prstGeom prst="rect">
            <a:avLst/>
          </a:prstGeom>
        </p:spPr>
      </p:pic>
    </p:spTree>
    <p:extLst>
      <p:ext uri="{BB962C8B-B14F-4D97-AF65-F5344CB8AC3E}">
        <p14:creationId xmlns:p14="http://schemas.microsoft.com/office/powerpoint/2010/main" val="2192945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6366" y="342314"/>
            <a:ext cx="8572500" cy="3810000"/>
          </a:xfrm>
          <a:prstGeom prst="rect">
            <a:avLst/>
          </a:prstGeom>
        </p:spPr>
      </p:pic>
      <p:pic>
        <p:nvPicPr>
          <p:cNvPr id="1026" name="Picture 2" descr="Image result for recycling in schools">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1680" y="4308552"/>
            <a:ext cx="7037730" cy="240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19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844" y="82842"/>
            <a:ext cx="4428978" cy="664346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4363" y="121137"/>
            <a:ext cx="4953879" cy="6605172"/>
          </a:xfrm>
          <a:prstGeom prst="rect">
            <a:avLst/>
          </a:prstGeom>
        </p:spPr>
      </p:pic>
    </p:spTree>
    <p:extLst>
      <p:ext uri="{BB962C8B-B14F-4D97-AF65-F5344CB8AC3E}">
        <p14:creationId xmlns:p14="http://schemas.microsoft.com/office/powerpoint/2010/main" val="195583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4837" y="342900"/>
            <a:ext cx="10982325" cy="6172200"/>
          </a:xfrm>
          <a:prstGeom prst="rect">
            <a:avLst/>
          </a:prstGeom>
        </p:spPr>
      </p:pic>
    </p:spTree>
    <p:extLst>
      <p:ext uri="{BB962C8B-B14F-4D97-AF65-F5344CB8AC3E}">
        <p14:creationId xmlns:p14="http://schemas.microsoft.com/office/powerpoint/2010/main" val="263653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0550" y="338137"/>
            <a:ext cx="11010900" cy="6181725"/>
          </a:xfrm>
          <a:prstGeom prst="rect">
            <a:avLst/>
          </a:prstGeom>
        </p:spPr>
      </p:pic>
    </p:spTree>
    <p:extLst>
      <p:ext uri="{BB962C8B-B14F-4D97-AF65-F5344CB8AC3E}">
        <p14:creationId xmlns:p14="http://schemas.microsoft.com/office/powerpoint/2010/main" val="4276867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5394" y="169819"/>
            <a:ext cx="9837912" cy="4990691"/>
          </a:xfrm>
          <a:prstGeom prst="rect">
            <a:avLst/>
          </a:prstGeom>
        </p:spPr>
      </p:pic>
      <p:sp>
        <p:nvSpPr>
          <p:cNvPr id="3" name="TextBox 2"/>
          <p:cNvSpPr txBox="1"/>
          <p:nvPr/>
        </p:nvSpPr>
        <p:spPr>
          <a:xfrm>
            <a:off x="705394" y="5380672"/>
            <a:ext cx="9771018" cy="1477328"/>
          </a:xfrm>
          <a:prstGeom prst="rect">
            <a:avLst/>
          </a:prstGeom>
          <a:noFill/>
        </p:spPr>
        <p:txBody>
          <a:bodyPr wrap="square" rtlCol="0">
            <a:spAutoFit/>
          </a:bodyPr>
          <a:lstStyle/>
          <a:p>
            <a:r>
              <a:rPr lang="en-GB" dirty="0"/>
              <a:t>John Muir was born in 1838 in Dunbar, Scotland. He loved exploring the outdoors and was passionate about nature. In 1949 his family moved to the USA. Here he was seen as the founder of the modern conservation movement. Although National Parks were already established in the USA Muir changed the way they worked, to ensure conservation was at the heart. </a:t>
            </a:r>
            <a:r>
              <a:rPr lang="en-GB" dirty="0" smtClean="0"/>
              <a:t>He even took the president Teddy Roosevelt camping.</a:t>
            </a:r>
            <a:endParaRPr lang="en-GB" dirty="0"/>
          </a:p>
        </p:txBody>
      </p:sp>
      <p:sp>
        <p:nvSpPr>
          <p:cNvPr id="4" name="TextBox 3"/>
          <p:cNvSpPr txBox="1"/>
          <p:nvPr/>
        </p:nvSpPr>
        <p:spPr>
          <a:xfrm>
            <a:off x="386862" y="624254"/>
            <a:ext cx="3815861" cy="2554545"/>
          </a:xfrm>
          <a:prstGeom prst="rect">
            <a:avLst/>
          </a:prstGeom>
          <a:solidFill>
            <a:schemeClr val="bg1"/>
          </a:solidFill>
        </p:spPr>
        <p:txBody>
          <a:bodyPr wrap="square" rtlCol="0">
            <a:spAutoFit/>
          </a:bodyPr>
          <a:lstStyle/>
          <a:p>
            <a:r>
              <a:rPr lang="en-GB" sz="3200" dirty="0" smtClean="0"/>
              <a:t>If you will be doing the John Muir Award, keep these next slides in &amp; delete this box.</a:t>
            </a:r>
            <a:endParaRPr lang="en-GB" sz="3200" dirty="0"/>
          </a:p>
        </p:txBody>
      </p:sp>
    </p:spTree>
    <p:extLst>
      <p:ext uri="{BB962C8B-B14F-4D97-AF65-F5344CB8AC3E}">
        <p14:creationId xmlns:p14="http://schemas.microsoft.com/office/powerpoint/2010/main" val="348705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8067" y="940526"/>
            <a:ext cx="4616785" cy="4789280"/>
          </a:xfrm>
          <a:prstGeom prst="rect">
            <a:avLst/>
          </a:prstGeom>
        </p:spPr>
      </p:pic>
      <p:sp>
        <p:nvSpPr>
          <p:cNvPr id="4" name="TextBox 3"/>
          <p:cNvSpPr txBox="1"/>
          <p:nvPr/>
        </p:nvSpPr>
        <p:spPr>
          <a:xfrm>
            <a:off x="6217920" y="1071154"/>
            <a:ext cx="3879669" cy="4708981"/>
          </a:xfrm>
          <a:prstGeom prst="rect">
            <a:avLst/>
          </a:prstGeom>
          <a:noFill/>
        </p:spPr>
        <p:txBody>
          <a:bodyPr wrap="square" rtlCol="0">
            <a:spAutoFit/>
          </a:bodyPr>
          <a:lstStyle/>
          <a:p>
            <a:r>
              <a:rPr lang="en-GB" sz="2000" dirty="0" smtClean="0">
                <a:solidFill>
                  <a:schemeClr val="accent5"/>
                </a:solidFill>
              </a:rPr>
              <a:t>John Muir loved playing outside. He felt at one with nature. He did some crazy things such as tying himself to the top of a tree in a storm.</a:t>
            </a:r>
          </a:p>
          <a:p>
            <a:endParaRPr lang="en-GB" sz="2000" dirty="0">
              <a:solidFill>
                <a:schemeClr val="accent5"/>
              </a:solidFill>
            </a:endParaRPr>
          </a:p>
          <a:p>
            <a:r>
              <a:rPr lang="en-GB" sz="2000" dirty="0" smtClean="0">
                <a:solidFill>
                  <a:schemeClr val="accent5"/>
                </a:solidFill>
              </a:rPr>
              <a:t>He didn’t really like writing but as he travelled so far, and learnt so much, he was encouraged to share what he had seen and learnt. From sharing his experiences he ahs inspired thousands of people to enjoy, and to care for the environment.</a:t>
            </a:r>
            <a:endParaRPr lang="en-GB" sz="2000" dirty="0">
              <a:solidFill>
                <a:schemeClr val="accent5"/>
              </a:solidFill>
            </a:endParaRPr>
          </a:p>
        </p:txBody>
      </p:sp>
    </p:spTree>
    <p:extLst>
      <p:ext uri="{BB962C8B-B14F-4D97-AF65-F5344CB8AC3E}">
        <p14:creationId xmlns:p14="http://schemas.microsoft.com/office/powerpoint/2010/main" val="133966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9316" y="379826"/>
            <a:ext cx="10311619" cy="44172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2190" y="5105602"/>
            <a:ext cx="2095662" cy="1296000"/>
          </a:xfrm>
          <a:prstGeom prst="rect">
            <a:avLst/>
          </a:prstGeom>
        </p:spPr>
      </p:pic>
    </p:spTree>
    <p:extLst>
      <p:ext uri="{BB962C8B-B14F-4D97-AF65-F5344CB8AC3E}">
        <p14:creationId xmlns:p14="http://schemas.microsoft.com/office/powerpoint/2010/main" val="2399025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0493" y="571200"/>
            <a:ext cx="8503510" cy="4168569"/>
          </a:xfrm>
          <a:prstGeom prst="rect">
            <a:avLst/>
          </a:prstGeom>
        </p:spPr>
      </p:pic>
      <p:pic>
        <p:nvPicPr>
          <p:cNvPr id="3" name="Picture 2" descr="Image result for year of green action logo"/>
          <p:cNvPicPr/>
          <p:nvPr/>
        </p:nvPicPr>
        <p:blipFill>
          <a:blip r:embed="rId4">
            <a:extLst>
              <a:ext uri="{28A0092B-C50C-407E-A947-70E740481C1C}">
                <a14:useLocalDpi xmlns:a14="http://schemas.microsoft.com/office/drawing/2010/main"/>
              </a:ext>
            </a:extLst>
          </a:blip>
          <a:srcRect/>
          <a:stretch>
            <a:fillRect/>
          </a:stretch>
        </p:blipFill>
        <p:spPr bwMode="auto">
          <a:xfrm>
            <a:off x="7995540" y="4050833"/>
            <a:ext cx="2556926" cy="2236764"/>
          </a:xfrm>
          <a:prstGeom prst="rect">
            <a:avLst/>
          </a:prstGeom>
          <a:noFill/>
          <a:ln>
            <a:noFill/>
          </a:ln>
        </p:spPr>
      </p:pic>
    </p:spTree>
    <p:extLst>
      <p:ext uri="{BB962C8B-B14F-4D97-AF65-F5344CB8AC3E}">
        <p14:creationId xmlns:p14="http://schemas.microsoft.com/office/powerpoint/2010/main" val="3239013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331" y="391886"/>
            <a:ext cx="9784080" cy="646331"/>
          </a:xfrm>
          <a:prstGeom prst="rect">
            <a:avLst/>
          </a:prstGeom>
          <a:noFill/>
        </p:spPr>
        <p:txBody>
          <a:bodyPr wrap="square" rtlCol="0">
            <a:spAutoFit/>
          </a:bodyPr>
          <a:lstStyle/>
          <a:p>
            <a:endParaRPr lang="en-GB" dirty="0"/>
          </a:p>
          <a:p>
            <a:endParaRPr lang="en-GB" dirty="0"/>
          </a:p>
        </p:txBody>
      </p:sp>
      <p:sp>
        <p:nvSpPr>
          <p:cNvPr id="3" name="TextBox 2"/>
          <p:cNvSpPr txBox="1"/>
          <p:nvPr/>
        </p:nvSpPr>
        <p:spPr>
          <a:xfrm>
            <a:off x="574766" y="483326"/>
            <a:ext cx="10620103" cy="5401479"/>
          </a:xfrm>
          <a:prstGeom prst="rect">
            <a:avLst/>
          </a:prstGeom>
          <a:noFill/>
        </p:spPr>
        <p:txBody>
          <a:bodyPr wrap="square" rtlCol="0">
            <a:spAutoFit/>
          </a:bodyPr>
          <a:lstStyle/>
          <a:p>
            <a:r>
              <a:rPr lang="en-GB" sz="11500" smtClean="0">
                <a:solidFill>
                  <a:srgbClr val="FFFF00"/>
                </a:solidFill>
              </a:rPr>
              <a:t>The mountains </a:t>
            </a:r>
            <a:r>
              <a:rPr lang="en-GB" sz="11500" dirty="0" smtClean="0">
                <a:solidFill>
                  <a:srgbClr val="FFFF00"/>
                </a:solidFill>
              </a:rPr>
              <a:t>are calling. I must go…..</a:t>
            </a:r>
            <a:endParaRPr lang="en-GB" sz="11500" dirty="0">
              <a:solidFill>
                <a:srgbClr val="FFFF00"/>
              </a:solidFill>
            </a:endParaRPr>
          </a:p>
        </p:txBody>
      </p:sp>
    </p:spTree>
    <p:extLst>
      <p:ext uri="{BB962C8B-B14F-4D97-AF65-F5344CB8AC3E}">
        <p14:creationId xmlns:p14="http://schemas.microsoft.com/office/powerpoint/2010/main" val="358643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2065" y="224605"/>
            <a:ext cx="4330794" cy="6441666"/>
          </a:xfrm>
          <a:prstGeom prst="rect">
            <a:avLst/>
          </a:prstGeom>
        </p:spPr>
      </p:pic>
    </p:spTree>
    <p:extLst>
      <p:ext uri="{BB962C8B-B14F-4D97-AF65-F5344CB8AC3E}">
        <p14:creationId xmlns:p14="http://schemas.microsoft.com/office/powerpoint/2010/main" val="74468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603" y="606307"/>
            <a:ext cx="9144793" cy="5645385"/>
          </a:xfrm>
          <a:prstGeom prst="rect">
            <a:avLst/>
          </a:prstGeom>
        </p:spPr>
      </p:pic>
    </p:spTree>
    <p:extLst>
      <p:ext uri="{BB962C8B-B14F-4D97-AF65-F5344CB8AC3E}">
        <p14:creationId xmlns:p14="http://schemas.microsoft.com/office/powerpoint/2010/main" val="23125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7645" y="82666"/>
            <a:ext cx="5104879" cy="6608279"/>
          </a:xfrm>
          <a:prstGeom prst="rect">
            <a:avLst/>
          </a:prstGeom>
        </p:spPr>
      </p:pic>
      <p:sp>
        <p:nvSpPr>
          <p:cNvPr id="5" name="TextBox 4"/>
          <p:cNvSpPr txBox="1"/>
          <p:nvPr/>
        </p:nvSpPr>
        <p:spPr>
          <a:xfrm>
            <a:off x="422031" y="404446"/>
            <a:ext cx="3719146" cy="4031873"/>
          </a:xfrm>
          <a:prstGeom prst="rect">
            <a:avLst/>
          </a:prstGeom>
          <a:solidFill>
            <a:schemeClr val="bg1"/>
          </a:solidFill>
        </p:spPr>
        <p:txBody>
          <a:bodyPr wrap="square" rtlCol="0">
            <a:spAutoFit/>
          </a:bodyPr>
          <a:lstStyle/>
          <a:p>
            <a:r>
              <a:rPr lang="en-GB" sz="3200" dirty="0" smtClean="0"/>
              <a:t>Mark, or point on the map, where your base is. Add how many minutes drive you are from the PDNP in the notes, </a:t>
            </a:r>
            <a:r>
              <a:rPr lang="en-GB" sz="3200" dirty="0"/>
              <a:t>then delete this box. </a:t>
            </a:r>
          </a:p>
        </p:txBody>
      </p:sp>
    </p:spTree>
    <p:extLst>
      <p:ext uri="{BB962C8B-B14F-4D97-AF65-F5344CB8AC3E}">
        <p14:creationId xmlns:p14="http://schemas.microsoft.com/office/powerpoint/2010/main" val="276937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0971" y="146756"/>
            <a:ext cx="9326276" cy="6593677"/>
          </a:xfrm>
          <a:prstGeom prst="rect">
            <a:avLst/>
          </a:prstGeom>
        </p:spPr>
      </p:pic>
    </p:spTree>
    <p:extLst>
      <p:ext uri="{BB962C8B-B14F-4D97-AF65-F5344CB8AC3E}">
        <p14:creationId xmlns:p14="http://schemas.microsoft.com/office/powerpoint/2010/main" val="80374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902" y="244309"/>
            <a:ext cx="9072000" cy="6404686"/>
          </a:xfrm>
          <a:prstGeom prst="rect">
            <a:avLst/>
          </a:prstGeom>
        </p:spPr>
      </p:pic>
    </p:spTree>
    <p:extLst>
      <p:ext uri="{BB962C8B-B14F-4D97-AF65-F5344CB8AC3E}">
        <p14:creationId xmlns:p14="http://schemas.microsoft.com/office/powerpoint/2010/main" val="398713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2594" y="103425"/>
            <a:ext cx="8687829" cy="6545567"/>
          </a:xfrm>
          <a:prstGeom prst="rect">
            <a:avLst/>
          </a:prstGeom>
        </p:spPr>
      </p:pic>
    </p:spTree>
    <p:extLst>
      <p:ext uri="{BB962C8B-B14F-4D97-AF65-F5344CB8AC3E}">
        <p14:creationId xmlns:p14="http://schemas.microsoft.com/office/powerpoint/2010/main" val="8316547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TotalTime>
  <Words>1767</Words>
  <Application>Microsoft Office PowerPoint</Application>
  <PresentationFormat>Widescreen</PresentationFormat>
  <Paragraphs>79</Paragraphs>
  <Slides>35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Swiss721BT-BlackCondensed</vt:lpstr>
      <vt:lpstr>Trebuchet MS</vt:lpstr>
      <vt:lpstr>Wingdings 3</vt:lpstr>
      <vt:lpstr>Facet</vt:lpstr>
      <vt:lpstr>The Peak District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Peak District National Park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Peak District National Park</dc:title>
  <dc:creator>Humberstone Carina</dc:creator>
  <cp:lastModifiedBy>Coatesworth Jessica</cp:lastModifiedBy>
  <cp:revision>74</cp:revision>
  <dcterms:created xsi:type="dcterms:W3CDTF">2019-02-01T13:25:46Z</dcterms:created>
  <dcterms:modified xsi:type="dcterms:W3CDTF">2019-05-07T15:02:23Z</dcterms:modified>
</cp:coreProperties>
</file>