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85" r:id="rId8"/>
    <p:sldId id="287" r:id="rId9"/>
    <p:sldId id="288" r:id="rId10"/>
    <p:sldId id="289" r:id="rId11"/>
    <p:sldId id="290" r:id="rId12"/>
    <p:sldId id="291" r:id="rId13"/>
    <p:sldId id="298" r:id="rId14"/>
    <p:sldId id="294" r:id="rId15"/>
    <p:sldId id="296" r:id="rId16"/>
    <p:sldId id="297" r:id="rId17"/>
    <p:sldId id="283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6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0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8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2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6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5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5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1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0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5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016D-3DA7-4023-A293-505EB49F3E0E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39B4-9C78-46D9-B7F7-68F32813E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2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ages&amp;cd=&amp;cad=rja&amp;uact=8&amp;ved=0ahUKEwj44cvt-4bNAhUKD5oKHQ6cDBMQjRwIBw&amp;url=https://pixabay.com/en/photos/ask/&amp;bvm=bv.123325700,d.bGs&amp;psig=AFQjCNFkDjOEHhob-ne0deBs5kSe_KfO5g&amp;ust=1464875282747060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hyperlink" Target="https://www.google.co.uk/url?sa=i&amp;rct=j&amp;q=&amp;esrc=s&amp;source=images&amp;cd=&amp;cad=rja&amp;uact=8&amp;ved=0ahUKEwiGsdXxgYnNAhXFJ5oKHSb_BjgQjRwIBw&amp;url=https://pixabay.com/en/photos/forecast/&amp;bvm=bv.123325700,d.bGs&amp;psig=AFQjCNEH6y-va6JRiSXtaoMxLiHhIzDU3w&amp;ust=1464945629701939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s://www.google.co.uk/url?sa=i&amp;rct=j&amp;q=&amp;esrc=s&amp;source=images&amp;cd=&amp;cad=rja&amp;uact=8&amp;ved=0ahUKEwi10Jb7gonNAhXlKJoKHRZFD_cQjRwIBw&amp;url=https://pixabay.com/en/worm-vermiculture-humus-earth-soil-1140767/&amp;bvm=bv.123325700,d.bGs&amp;psig=AFQjCNFIvFIqbWJ5T4HL69rNi37nkIzOtg&amp;ust=1464945913320006" TargetMode="External"/><Relationship Id="rId5" Type="http://schemas.openxmlformats.org/officeDocument/2006/relationships/hyperlink" Target="https://www.google.co.uk/url?sa=i&amp;rct=j&amp;q=&amp;esrc=s&amp;source=images&amp;cd=&amp;cad=rja&amp;uact=8&amp;ved=0ahUKEwiwmqOagYnNAhWpDpoKHTbDCFoQjRwIBw&amp;url=https://en.wikipedia.org/wiki/Tree&amp;bvm=bv.123325700,d.bGs&amp;psig=AFQjCNF6Au0ezcApRM1p0ZgCiIB7-Cd1Tw&amp;ust=1464945444910699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.uk/url?sa=i&amp;rct=j&amp;q=&amp;esrc=s&amp;source=images&amp;cd=&amp;cad=rja&amp;uact=8&amp;ved=0ahUKEwjwrqSogonNAhXQZpoKHVyyB0cQjRwIBw&amp;url=https://pixabay.com/en/industrial-chimney-factory-chemical-1221885/&amp;bvm=bv.123325700,d.bGs&amp;psig=AFQjCNHmHcPHBXT74vNrLtHc0GN95MqVgg&amp;ust=146494572891597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hyperlink" Target="http://www.google.co.uk/url?sa=i&amp;rct=j&amp;q=&amp;esrc=s&amp;source=images&amp;cd=&amp;cad=rja&amp;uact=8&amp;ved=0ahUKEwip_9betInNAhViP5oKHeUYBjcQjRwIBw&amp;url=http://www.publicdomainpictures.net/view-image.php?image%3D56311%26picture%3Dwoman-with-magnifying-glass&amp;bvm=bv.123325700,d.bGs&amp;psig=AFQjCNFVmI3uY7SRrISlsxryZg_bAjS5zw&amp;ust=1464959274372404" TargetMode="External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j5NG6_YbNAhVMIpoKHe7sDi0QjRwIBw&amp;url=https://pixabay.com/en/photos/soil/&amp;bvm=bv.123325700,d.bGs&amp;psig=AFQjCNEfOIvg1vMsAk8yBwPI7w4aDj5fnw&amp;ust=14648757151374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1412776"/>
            <a:ext cx="734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What’s so special about soils?????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https://pixabay.com/static/uploads/photo/2012/04/05/01/07/question-25527_960_72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14" y="5013175"/>
            <a:ext cx="1471930" cy="142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4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What is soil made from?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632" y="2090172"/>
            <a:ext cx="1845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Organic </a:t>
            </a:r>
            <a:r>
              <a:rPr lang="en-GB" sz="2400" dirty="0" smtClean="0">
                <a:solidFill>
                  <a:srgbClr val="FFFF00"/>
                </a:solidFill>
              </a:rPr>
              <a:t>material (</a:t>
            </a:r>
            <a:r>
              <a:rPr lang="en-GB" sz="2400" b="1" dirty="0" smtClean="0">
                <a:solidFill>
                  <a:srgbClr val="FFFF00"/>
                </a:solidFill>
              </a:rPr>
              <a:t>humus</a:t>
            </a:r>
            <a:r>
              <a:rPr lang="en-GB" sz="2400" dirty="0" smtClean="0">
                <a:solidFill>
                  <a:srgbClr val="FFFF00"/>
                </a:solidFill>
              </a:rPr>
              <a:t>)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smtClean="0">
                <a:solidFill>
                  <a:srgbClr val="FFFF00"/>
                </a:solidFill>
              </a:rPr>
              <a:t>Plants and animals – DEAD OR ALIVE!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4070" y="2090172"/>
            <a:ext cx="1584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Inorganic </a:t>
            </a:r>
            <a:r>
              <a:rPr lang="en-GB" sz="2400" dirty="0" smtClean="0">
                <a:solidFill>
                  <a:srgbClr val="FFFF00"/>
                </a:solidFill>
              </a:rPr>
              <a:t>(never been alive) material: 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Rock fragments, water and air.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Is all soil the same? 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Is all soil the same? 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879769"/>
            <a:ext cx="569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         (Time to get your hands dirty!)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Is all soil the same? 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894" y="333375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Clay</a:t>
            </a:r>
            <a:r>
              <a:rPr lang="en-GB" sz="2800" dirty="0" smtClean="0">
                <a:solidFill>
                  <a:srgbClr val="FFFF00"/>
                </a:solidFill>
              </a:rPr>
              <a:t> soils can be very sticky when wet and very hard when dry</a:t>
            </a:r>
            <a:r>
              <a:rPr lang="en-GB" sz="2400" dirty="0" smtClean="0">
                <a:solidFill>
                  <a:srgbClr val="FFFF00"/>
                </a:solidFill>
              </a:rPr>
              <a:t>.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Is all soil the same? 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894" y="333375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Clay</a:t>
            </a:r>
            <a:r>
              <a:rPr lang="en-GB" sz="2800" dirty="0" smtClean="0">
                <a:solidFill>
                  <a:srgbClr val="FFFF00"/>
                </a:solidFill>
              </a:rPr>
              <a:t> soils can be very sticky when wet and very hard when dry</a:t>
            </a:r>
            <a:r>
              <a:rPr lang="en-GB" sz="2400" dirty="0" smtClean="0">
                <a:solidFill>
                  <a:srgbClr val="FFFF00"/>
                </a:solidFill>
              </a:rPr>
              <a:t>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902" y="4437111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Sandy</a:t>
            </a:r>
            <a:r>
              <a:rPr lang="en-GB" sz="2800" dirty="0" smtClean="0">
                <a:solidFill>
                  <a:srgbClr val="FFFF00"/>
                </a:solidFill>
              </a:rPr>
              <a:t> soils are light  and low in </a:t>
            </a:r>
            <a:r>
              <a:rPr lang="en-GB" sz="2800" b="1" dirty="0" smtClean="0">
                <a:solidFill>
                  <a:srgbClr val="FFFF00"/>
                </a:solidFill>
              </a:rPr>
              <a:t>nutrients</a:t>
            </a:r>
            <a:r>
              <a:rPr lang="en-GB" sz="2800" dirty="0" smtClean="0">
                <a:solidFill>
                  <a:srgbClr val="FFFF00"/>
                </a:solidFill>
              </a:rPr>
              <a:t>. 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Is all soil the same? 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894" y="333375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Clay</a:t>
            </a:r>
            <a:r>
              <a:rPr lang="en-GB" sz="2800" dirty="0" smtClean="0">
                <a:solidFill>
                  <a:srgbClr val="FFFF00"/>
                </a:solidFill>
              </a:rPr>
              <a:t> soils can be very sticky when wet and very hard when dry</a:t>
            </a:r>
            <a:r>
              <a:rPr lang="en-GB" sz="2400" dirty="0" smtClean="0">
                <a:solidFill>
                  <a:srgbClr val="FFFF00"/>
                </a:solidFill>
              </a:rPr>
              <a:t>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902" y="4437111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Sandy</a:t>
            </a:r>
            <a:r>
              <a:rPr lang="en-GB" sz="2800" dirty="0" smtClean="0">
                <a:solidFill>
                  <a:srgbClr val="FFFF00"/>
                </a:solidFill>
              </a:rPr>
              <a:t> soils are light  and low in </a:t>
            </a:r>
            <a:r>
              <a:rPr lang="en-GB" sz="2800" b="1" dirty="0" smtClean="0">
                <a:solidFill>
                  <a:srgbClr val="FFFF00"/>
                </a:solidFill>
              </a:rPr>
              <a:t>nutrients</a:t>
            </a:r>
            <a:r>
              <a:rPr lang="en-GB" sz="2800" dirty="0" smtClean="0">
                <a:solidFill>
                  <a:srgbClr val="FFFF00"/>
                </a:solidFill>
              </a:rPr>
              <a:t>. 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544" y="4221087"/>
            <a:ext cx="3168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Peat</a:t>
            </a:r>
            <a:r>
              <a:rPr lang="en-GB" sz="2800" dirty="0" smtClean="0">
                <a:solidFill>
                  <a:srgbClr val="FFFF00"/>
                </a:solidFill>
              </a:rPr>
              <a:t> holds a lot of water and plant remains which contain </a:t>
            </a:r>
            <a:r>
              <a:rPr lang="en-GB" sz="2800" b="1" dirty="0" smtClean="0">
                <a:solidFill>
                  <a:srgbClr val="FFFF00"/>
                </a:solidFill>
              </a:rPr>
              <a:t>carbon</a:t>
            </a:r>
            <a:r>
              <a:rPr lang="en-GB" sz="2800" dirty="0" smtClean="0">
                <a:solidFill>
                  <a:srgbClr val="FFFF00"/>
                </a:solidFill>
              </a:rPr>
              <a:t>. They are very </a:t>
            </a:r>
            <a:r>
              <a:rPr lang="en-GB" sz="2800" b="1" dirty="0" smtClean="0">
                <a:solidFill>
                  <a:srgbClr val="FFFF00"/>
                </a:solidFill>
              </a:rPr>
              <a:t>acidic</a:t>
            </a:r>
            <a:r>
              <a:rPr lang="en-GB" sz="2800" dirty="0" smtClean="0">
                <a:solidFill>
                  <a:srgbClr val="FFFF00"/>
                </a:solidFill>
              </a:rPr>
              <a:t>. 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Is all soil the same? 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894" y="333375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Clay</a:t>
            </a:r>
            <a:r>
              <a:rPr lang="en-GB" sz="2800" dirty="0" smtClean="0">
                <a:solidFill>
                  <a:srgbClr val="FFFF00"/>
                </a:solidFill>
              </a:rPr>
              <a:t> soils can be very sticky when wet and very hard when dry</a:t>
            </a:r>
            <a:r>
              <a:rPr lang="en-GB" sz="2400" dirty="0" smtClean="0">
                <a:solidFill>
                  <a:srgbClr val="FFFF00"/>
                </a:solidFill>
              </a:rPr>
              <a:t>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902" y="4437111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Sandy</a:t>
            </a:r>
            <a:r>
              <a:rPr lang="en-GB" sz="2800" dirty="0" smtClean="0">
                <a:solidFill>
                  <a:srgbClr val="FFFF00"/>
                </a:solidFill>
              </a:rPr>
              <a:t> soils are light  and low in </a:t>
            </a:r>
            <a:r>
              <a:rPr lang="en-GB" sz="2800" b="1" dirty="0" smtClean="0">
                <a:solidFill>
                  <a:srgbClr val="FFFF00"/>
                </a:solidFill>
              </a:rPr>
              <a:t>nutrients</a:t>
            </a:r>
            <a:r>
              <a:rPr lang="en-GB" sz="2800" dirty="0" smtClean="0">
                <a:solidFill>
                  <a:srgbClr val="FFFF00"/>
                </a:solidFill>
              </a:rPr>
              <a:t>. 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544" y="4221087"/>
            <a:ext cx="3168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Peat</a:t>
            </a:r>
            <a:r>
              <a:rPr lang="en-GB" sz="2800" dirty="0" smtClean="0">
                <a:solidFill>
                  <a:srgbClr val="FFFF00"/>
                </a:solidFill>
              </a:rPr>
              <a:t> holds a lot of water and plant remains which contain </a:t>
            </a:r>
            <a:r>
              <a:rPr lang="en-GB" sz="2800" b="1" dirty="0" smtClean="0">
                <a:solidFill>
                  <a:srgbClr val="FFFF00"/>
                </a:solidFill>
              </a:rPr>
              <a:t>carbon</a:t>
            </a:r>
            <a:r>
              <a:rPr lang="en-GB" sz="2800" dirty="0" smtClean="0">
                <a:solidFill>
                  <a:srgbClr val="FFFF00"/>
                </a:solidFill>
              </a:rPr>
              <a:t>. They are very </a:t>
            </a:r>
            <a:r>
              <a:rPr lang="en-GB" sz="2800" b="1" dirty="0" smtClean="0">
                <a:solidFill>
                  <a:srgbClr val="FFFF00"/>
                </a:solidFill>
              </a:rPr>
              <a:t>acidic</a:t>
            </a:r>
            <a:r>
              <a:rPr lang="en-GB" sz="2800" dirty="0" smtClean="0">
                <a:solidFill>
                  <a:srgbClr val="FFFF00"/>
                </a:solidFill>
              </a:rPr>
              <a:t>. 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486" y="1019516"/>
            <a:ext cx="3341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Chalky</a:t>
            </a:r>
            <a:r>
              <a:rPr lang="en-GB" sz="2800" dirty="0" smtClean="0">
                <a:solidFill>
                  <a:srgbClr val="FFFF00"/>
                </a:solidFill>
              </a:rPr>
              <a:t> soil is low in nutrients and very </a:t>
            </a:r>
            <a:r>
              <a:rPr lang="en-GB" sz="2800" b="1" dirty="0" smtClean="0">
                <a:solidFill>
                  <a:srgbClr val="FFFF00"/>
                </a:solidFill>
              </a:rPr>
              <a:t>alkaline</a:t>
            </a:r>
            <a:r>
              <a:rPr lang="en-GB" sz="2800" dirty="0" smtClean="0">
                <a:solidFill>
                  <a:srgbClr val="FFFF00"/>
                </a:solidFill>
              </a:rPr>
              <a:t> – the opposite of acidic. 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07505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Why is soil important? 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9" name="Picture 8" descr="https://upload.wikimedia.org/wikipedia/commons/e/eb/Ash_Tree_-_geograph.org.uk_-_590710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61" y="981075"/>
            <a:ext cx="200027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pixabay.com/static/uploads/photo/2013/04/01/09/22/rain-98538_960_720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892300" cy="176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pixabay.com/static/uploads/photo/2016/02/25/11/58/industrial-1221885_960_720.jp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7072"/>
            <a:ext cx="1819970" cy="18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pixabay.com/static/uploads/photo/2016/01/14/20/57/worm-1140767_960_720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61" y="4043416"/>
            <a:ext cx="2000270" cy="19513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Up Arrow 12"/>
          <p:cNvSpPr/>
          <p:nvPr/>
        </p:nvSpPr>
        <p:spPr>
          <a:xfrm rot="3218658">
            <a:off x="6395647" y="2241215"/>
            <a:ext cx="360040" cy="9361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 rot="18727846">
            <a:off x="1403824" y="2281752"/>
            <a:ext cx="360040" cy="9361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 rot="8125715">
            <a:off x="6792915" y="3774658"/>
            <a:ext cx="360040" cy="9361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 Arrow 15"/>
          <p:cNvSpPr/>
          <p:nvPr/>
        </p:nvSpPr>
        <p:spPr>
          <a:xfrm rot="13913519">
            <a:off x="1463425" y="3745395"/>
            <a:ext cx="360040" cy="9361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1076" y="2551837"/>
            <a:ext cx="4967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</a:rPr>
              <a:t>Which types of soil do you think you will find </a:t>
            </a:r>
            <a:r>
              <a:rPr lang="en-GB" sz="3600" dirty="0" smtClean="0">
                <a:solidFill>
                  <a:srgbClr val="FFFF00"/>
                </a:solidFill>
              </a:rPr>
              <a:t>on your Peak District visit?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879769"/>
            <a:ext cx="569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        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07505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Why is soil important? 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07505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Why is soil important? 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76470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PLANTS grow in soil. If there was no soil, there would be no plants and NO FOOD!!!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07505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Why is soil important? 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76470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PLANTS grow in soil. If there was no soil, there would be no plants and NO FOOD!!!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3744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Some soils hold a lot of WATER. If there was no soil, 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this water could flood towns and cities. </a:t>
            </a:r>
          </a:p>
        </p:txBody>
      </p:sp>
    </p:spTree>
    <p:extLst>
      <p:ext uri="{BB962C8B-B14F-4D97-AF65-F5344CB8AC3E}">
        <p14:creationId xmlns:p14="http://schemas.microsoft.com/office/powerpoint/2010/main" val="34594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07505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Why is soil important? 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76470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PLANTS grow in soil. If there was no soil, there would be no plants and NO FOOD!!!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3744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Some soils hold a lot of WATER. If there was no soil, 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this water could flood towns and cities.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169505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Some soils hold a lot of </a:t>
            </a:r>
            <a:r>
              <a:rPr lang="en-GB" sz="2400" b="1" dirty="0" smtClean="0">
                <a:solidFill>
                  <a:srgbClr val="FFFF00"/>
                </a:solidFill>
              </a:rPr>
              <a:t>CARBON</a:t>
            </a:r>
            <a:r>
              <a:rPr lang="en-GB" sz="2400" dirty="0" smtClean="0">
                <a:solidFill>
                  <a:srgbClr val="FFFF00"/>
                </a:solidFill>
              </a:rPr>
              <a:t> which stops GLOBAL WARMING.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07505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Why is soil important? 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76470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PLANTS grow in soil. If there was no soil, there would be no plants and NO FOOD!!!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3744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Some soils hold a lot of WATER. If there was no soil, 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this water could flood towns and cities.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169505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Some soils hold a lot of </a:t>
            </a:r>
            <a:r>
              <a:rPr lang="en-GB" sz="2400" b="1" dirty="0" smtClean="0">
                <a:solidFill>
                  <a:srgbClr val="FFFF00"/>
                </a:solidFill>
              </a:rPr>
              <a:t>CARBON</a:t>
            </a:r>
            <a:r>
              <a:rPr lang="en-GB" sz="2400" dirty="0" smtClean="0">
                <a:solidFill>
                  <a:srgbClr val="FFFF00"/>
                </a:solidFill>
              </a:rPr>
              <a:t> which stops GLOBAL WARMING.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2150" y="465313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Soils are a </a:t>
            </a:r>
            <a:r>
              <a:rPr lang="en-GB" sz="2400" b="1" dirty="0" smtClean="0">
                <a:solidFill>
                  <a:srgbClr val="FFFF00"/>
                </a:solidFill>
              </a:rPr>
              <a:t>HABITAT</a:t>
            </a:r>
            <a:r>
              <a:rPr lang="en-GB" sz="2400" dirty="0" smtClean="0">
                <a:solidFill>
                  <a:srgbClr val="FFFF00"/>
                </a:solidFill>
              </a:rPr>
              <a:t> for many organisms – worms, insects and </a:t>
            </a:r>
            <a:r>
              <a:rPr lang="en-GB" sz="2400" b="1" dirty="0" smtClean="0">
                <a:solidFill>
                  <a:srgbClr val="FFFF00"/>
                </a:solidFill>
              </a:rPr>
              <a:t>bacteria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What is soil made from?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What is soil made from?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6" name="Picture 5" descr="http://www.publicdomainpictures.net/pictures/60000/nahled/woman-with-magnifying-glass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59" y="3861048"/>
            <a:ext cx="1103630" cy="15455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349625" y="3861048"/>
            <a:ext cx="3714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Carefully observe your soil and record what you see.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ixabay.com/static/uploads/photo/2015/05/14/02/22/soil-766281_960_720.jpg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ixabay.com/static/uploads/photo/2015/05/14/02/22/soil-766281_960_720.jpg">
            <a:hlinkClick r:id="rId2"/>
          </p:cNvPr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559" y="3105834"/>
            <a:ext cx="496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What is soil made from?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632" y="2090172"/>
            <a:ext cx="1845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Organic material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(</a:t>
            </a:r>
            <a:r>
              <a:rPr lang="en-GB" sz="2400" b="1" dirty="0" smtClean="0">
                <a:solidFill>
                  <a:srgbClr val="FFFF00"/>
                </a:solidFill>
              </a:rPr>
              <a:t>humus</a:t>
            </a:r>
            <a:r>
              <a:rPr lang="en-GB" sz="2400" dirty="0" smtClean="0">
                <a:solidFill>
                  <a:srgbClr val="FFFF00"/>
                </a:solidFill>
              </a:rPr>
              <a:t>) :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smtClean="0">
                <a:solidFill>
                  <a:srgbClr val="FFFF00"/>
                </a:solidFill>
              </a:rPr>
              <a:t>Plants and animals – DEAD OR ALIVE!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492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Peak District National Park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Feetham Pete</dc:creator>
  <cp:lastModifiedBy>Feetham Pete</cp:lastModifiedBy>
  <cp:revision>29</cp:revision>
  <dcterms:created xsi:type="dcterms:W3CDTF">2016-06-01T13:47:12Z</dcterms:created>
  <dcterms:modified xsi:type="dcterms:W3CDTF">2016-06-15T09:49:46Z</dcterms:modified>
</cp:coreProperties>
</file>