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299" r:id="rId3"/>
    <p:sldId id="298" r:id="rId4"/>
    <p:sldId id="265" r:id="rId5"/>
    <p:sldId id="295" r:id="rId6"/>
    <p:sldId id="301" r:id="rId7"/>
    <p:sldId id="267" r:id="rId8"/>
    <p:sldId id="268" r:id="rId9"/>
    <p:sldId id="302" r:id="rId10"/>
    <p:sldId id="300" r:id="rId11"/>
    <p:sldId id="303" r:id="rId12"/>
    <p:sldId id="269" r:id="rId13"/>
    <p:sldId id="277" r:id="rId14"/>
    <p:sldId id="304" r:id="rId15"/>
    <p:sldId id="314" r:id="rId16"/>
    <p:sldId id="316" r:id="rId17"/>
    <p:sldId id="315" r:id="rId18"/>
    <p:sldId id="31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348"/>
    <a:srgbClr val="DDF0EB"/>
    <a:srgbClr val="FF1919"/>
    <a:srgbClr val="FFFFFF"/>
    <a:srgbClr val="F0ED9B"/>
    <a:srgbClr val="C9D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9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6441E-C16F-4298-B1F4-742696C898DC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58C5A-6112-4281-999F-7304AB21D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015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orsforthefuture.org.uk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HOME | Moors for the Future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58C5A-6112-4281-999F-7304AB21D27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790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58C5A-6112-4281-999F-7304AB21D27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870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D3C4-0646-4923-88C4-4CA55EA3404E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1407-0340-452A-991F-8224A2142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558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D3C4-0646-4923-88C4-4CA55EA3404E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1407-0340-452A-991F-8224A2142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35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D3C4-0646-4923-88C4-4CA55EA3404E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1407-0340-452A-991F-8224A2142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58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D3C4-0646-4923-88C4-4CA55EA3404E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1407-0340-452A-991F-8224A2142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8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D3C4-0646-4923-88C4-4CA55EA3404E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1407-0340-452A-991F-8224A2142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98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D3C4-0646-4923-88C4-4CA55EA3404E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1407-0340-452A-991F-8224A2142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73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D3C4-0646-4923-88C4-4CA55EA3404E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1407-0340-452A-991F-8224A2142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926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D3C4-0646-4923-88C4-4CA55EA3404E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1407-0340-452A-991F-8224A2142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80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D3C4-0646-4923-88C4-4CA55EA3404E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1407-0340-452A-991F-8224A2142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90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D3C4-0646-4923-88C4-4CA55EA3404E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1407-0340-452A-991F-8224A2142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63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D3C4-0646-4923-88C4-4CA55EA3404E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1407-0340-452A-991F-8224A2142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72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5D3C4-0646-4923-88C4-4CA55EA3404E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71407-0340-452A-991F-8224A2142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1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I13K29e54b4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s://youtu.be/I13K29e54b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iQEiAy3CJgg" TargetMode="Externa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/2.0/" TargetMode="External"/><Relationship Id="rId2" Type="http://schemas.openxmlformats.org/officeDocument/2006/relationships/hyperlink" Target="https://creativecommons.org/licenses/by/2.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21564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34526" y="3590436"/>
            <a:ext cx="9828025" cy="1910509"/>
          </a:xfrm>
        </p:spPr>
        <p:txBody>
          <a:bodyPr vert="horz" wrap="none" lIns="0" tIns="0" rIns="0" bIns="0" rtlCol="0" anchor="ctr" anchorCtr="0">
            <a:noAutofit/>
          </a:bodyPr>
          <a:lstStyle/>
          <a:p>
            <a:pPr algn="l"/>
            <a:r>
              <a:rPr lang="en-GB" sz="7200" b="1" dirty="0"/>
              <a:t>Peat in the Peak: </a:t>
            </a:r>
            <a:br>
              <a:rPr lang="en-GB" sz="7200" b="1" dirty="0"/>
            </a:br>
            <a:r>
              <a:rPr lang="en-GB" sz="7200" b="1" dirty="0">
                <a:solidFill>
                  <a:srgbClr val="7030A0"/>
                </a:solidFill>
              </a:rPr>
              <a:t>Why is peat special?</a:t>
            </a:r>
            <a:endParaRPr lang="en-GB" sz="7200" b="1" baseline="30000" dirty="0">
              <a:solidFill>
                <a:srgbClr val="7030A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6404" y="278796"/>
            <a:ext cx="1478280" cy="929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40680"/>
            <a:ext cx="12192000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06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8240" y="7727"/>
            <a:ext cx="9875520" cy="1309631"/>
          </a:xfrm>
        </p:spPr>
        <p:txBody>
          <a:bodyPr>
            <a:noAutofit/>
          </a:bodyPr>
          <a:lstStyle/>
          <a:p>
            <a:pPr algn="l"/>
            <a:r>
              <a:rPr lang="en-GB" sz="4320" b="1" dirty="0">
                <a:solidFill>
                  <a:srgbClr val="77538E"/>
                </a:solidFill>
              </a:rPr>
              <a:t>Wildlife on Peatlands</a:t>
            </a:r>
            <a:endParaRPr lang="en-US" sz="4320" b="1" dirty="0">
              <a:solidFill>
                <a:srgbClr val="77538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79869"/>
            <a:ext cx="12192000" cy="14173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5767" y="1167078"/>
            <a:ext cx="2020929" cy="1638147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3946696" y="1380139"/>
            <a:ext cx="6081723" cy="1212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This Sundew plant is a carnivore! It eats insects,</a:t>
            </a:r>
            <a:r>
              <a:rPr lang="en-GB" b="1" dirty="0"/>
              <a:t> </a:t>
            </a:r>
            <a:r>
              <a:rPr lang="en-GB" dirty="0"/>
              <a:t>and only grows in boggy places (such as on peat soil)</a:t>
            </a:r>
            <a:endParaRPr lang="en-GB" b="1" dirty="0"/>
          </a:p>
        </p:txBody>
      </p:sp>
      <p:sp>
        <p:nvSpPr>
          <p:cNvPr id="2" name="Rectangle 1"/>
          <p:cNvSpPr/>
          <p:nvPr/>
        </p:nvSpPr>
        <p:spPr>
          <a:xfrm>
            <a:off x="6527935" y="3094299"/>
            <a:ext cx="27883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The Peak District is the only place in England you’ll find this Mountain Hare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6635" y="3168565"/>
            <a:ext cx="1837125" cy="20982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25767" y="1167078"/>
            <a:ext cx="7989451" cy="16381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647543" y="3168566"/>
            <a:ext cx="4386217" cy="2098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119775" y="3404653"/>
            <a:ext cx="27883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The Peak District is an important habitat for Short-Eared Owls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6918" y="3272024"/>
            <a:ext cx="2125265" cy="208114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06919" y="3263474"/>
            <a:ext cx="4913574" cy="2098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668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041" y="1025905"/>
            <a:ext cx="11123511" cy="52107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3200" dirty="0"/>
              <a:t>Watch this short video from Moors for the Future and answer the following questions:</a:t>
            </a:r>
          </a:p>
          <a:p>
            <a:pPr>
              <a:spcBef>
                <a:spcPts val="0"/>
              </a:spcBef>
            </a:pPr>
            <a:endParaRPr lang="en-GB" sz="3200" dirty="0"/>
          </a:p>
          <a:p>
            <a:pPr>
              <a:spcBef>
                <a:spcPts val="0"/>
              </a:spcBef>
            </a:pPr>
            <a:endParaRPr lang="en-GB" sz="3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50041" y="-19144"/>
            <a:ext cx="11475308" cy="1309631"/>
          </a:xfrm>
        </p:spPr>
        <p:txBody>
          <a:bodyPr>
            <a:noAutofit/>
          </a:bodyPr>
          <a:lstStyle/>
          <a:p>
            <a:pPr algn="l"/>
            <a:r>
              <a:rPr lang="en-GB" sz="4320" b="1" dirty="0">
                <a:solidFill>
                  <a:srgbClr val="77538E"/>
                </a:solidFill>
              </a:rPr>
              <a:t>Carbon Sink</a:t>
            </a:r>
            <a:endParaRPr lang="en-US" sz="4320" b="1" dirty="0">
              <a:solidFill>
                <a:srgbClr val="77538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0680"/>
            <a:ext cx="12192000" cy="1417320"/>
          </a:xfrm>
          <a:prstGeom prst="rect">
            <a:avLst/>
          </a:prstGeo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041" y="1974262"/>
            <a:ext cx="6387229" cy="330749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537269" y="3699400"/>
            <a:ext cx="4080680" cy="1378424"/>
          </a:xfrm>
          <a:prstGeom prst="roundRect">
            <a:avLst/>
          </a:prstGeom>
          <a:solidFill>
            <a:srgbClr val="E6E3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581509" y="3829815"/>
            <a:ext cx="40349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What happens when peat is bare?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27707" y="2109198"/>
            <a:ext cx="3125337" cy="1077218"/>
          </a:xfrm>
          <a:prstGeom prst="roundRect">
            <a:avLst/>
          </a:prstGeom>
          <a:solidFill>
            <a:srgbClr val="E6E3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537269" y="2109198"/>
            <a:ext cx="40797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What % of peat is carbon?</a:t>
            </a:r>
          </a:p>
        </p:txBody>
      </p:sp>
      <p:sp>
        <p:nvSpPr>
          <p:cNvPr id="5" name="Rectangle 4"/>
          <p:cNvSpPr/>
          <p:nvPr/>
        </p:nvSpPr>
        <p:spPr>
          <a:xfrm>
            <a:off x="720965" y="5196698"/>
            <a:ext cx="65226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hlinkClick r:id="rId6"/>
              </a:rPr>
              <a:t>Blanket bogs are worth protecting - Tackling climate change - YouTube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55119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384" y="1445420"/>
            <a:ext cx="5891311" cy="280751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3200" b="1" dirty="0"/>
              <a:t>‘Peatlands are a carbon sink’ </a:t>
            </a:r>
            <a:r>
              <a:rPr lang="en-GB" sz="3200" dirty="0"/>
              <a:t>– it takes in and stores a large amount of carbon</a:t>
            </a:r>
          </a:p>
          <a:p>
            <a:pPr marL="0" indent="0">
              <a:spcBef>
                <a:spcPts val="0"/>
              </a:spcBef>
              <a:buNone/>
            </a:pPr>
            <a:endParaRPr lang="en-GB" sz="3200" dirty="0"/>
          </a:p>
          <a:p>
            <a:pPr>
              <a:spcBef>
                <a:spcPts val="0"/>
              </a:spcBef>
            </a:pPr>
            <a:r>
              <a:rPr lang="en-GB" sz="3200" dirty="0"/>
              <a:t>It is thought that peat bogs in the UK store more carbon than all the forests in the UK, France and Germany combined!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50041" y="-19144"/>
            <a:ext cx="11475308" cy="1309631"/>
          </a:xfrm>
        </p:spPr>
        <p:txBody>
          <a:bodyPr>
            <a:noAutofit/>
          </a:bodyPr>
          <a:lstStyle/>
          <a:p>
            <a:pPr algn="l"/>
            <a:r>
              <a:rPr lang="en-GB" sz="4320" b="1" dirty="0">
                <a:solidFill>
                  <a:srgbClr val="77538E"/>
                </a:solidFill>
              </a:rPr>
              <a:t>Carbon sink</a:t>
            </a:r>
            <a:endParaRPr lang="en-US" sz="4320" b="1" dirty="0">
              <a:solidFill>
                <a:srgbClr val="77538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0680"/>
            <a:ext cx="12192000" cy="1417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1068" y="1140339"/>
            <a:ext cx="3571732" cy="1983007"/>
          </a:xfrm>
          <a:prstGeom prst="rect">
            <a:avLst/>
          </a:prstGeom>
        </p:spPr>
      </p:pic>
      <p:pic>
        <p:nvPicPr>
          <p:cNvPr id="10" name="Picture 2" descr="C:\Users\arnottf\Desktop\Macc Forest Photos\from John Delap\Landscapes\Macclesfield Forest (151)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6"/>
          <a:stretch/>
        </p:blipFill>
        <p:spPr bwMode="auto">
          <a:xfrm>
            <a:off x="7401068" y="3232644"/>
            <a:ext cx="3571732" cy="204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186934" y="2878116"/>
            <a:ext cx="18101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Image: Moors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3085614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390134" y="3166252"/>
            <a:ext cx="4706615" cy="965981"/>
          </a:xfrm>
          <a:prstGeom prst="roundRect">
            <a:avLst/>
          </a:prstGeom>
          <a:solidFill>
            <a:srgbClr val="E6E3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7390135" y="4445676"/>
            <a:ext cx="4706615" cy="965981"/>
          </a:xfrm>
          <a:prstGeom prst="roundRect">
            <a:avLst/>
          </a:prstGeom>
          <a:solidFill>
            <a:srgbClr val="E6E3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7390134" y="1850778"/>
            <a:ext cx="4706615" cy="965981"/>
          </a:xfrm>
          <a:prstGeom prst="roundRect">
            <a:avLst/>
          </a:prstGeom>
          <a:solidFill>
            <a:srgbClr val="E6E3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10" y="1138321"/>
            <a:ext cx="10104120" cy="234285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3200" dirty="0"/>
              <a:t>Watch this short video from Moors for the Future and answer the following questions:</a:t>
            </a:r>
          </a:p>
          <a:p>
            <a:pPr>
              <a:spcBef>
                <a:spcPts val="0"/>
              </a:spcBef>
            </a:pPr>
            <a:endParaRPr lang="en-GB" sz="3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6010" y="24876"/>
            <a:ext cx="9875520" cy="1309631"/>
          </a:xfrm>
        </p:spPr>
        <p:txBody>
          <a:bodyPr>
            <a:noAutofit/>
          </a:bodyPr>
          <a:lstStyle/>
          <a:p>
            <a:pPr algn="l"/>
            <a:r>
              <a:rPr lang="en-GB" sz="4320" b="1" dirty="0">
                <a:solidFill>
                  <a:srgbClr val="77538E"/>
                </a:solidFill>
              </a:rPr>
              <a:t>Reduce flooding</a:t>
            </a:r>
            <a:endParaRPr lang="en-US" sz="4320" b="1" dirty="0">
              <a:solidFill>
                <a:srgbClr val="77538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0680"/>
            <a:ext cx="12192000" cy="141732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7373055" y="1850778"/>
            <a:ext cx="4723694" cy="3772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GB" sz="3200" dirty="0"/>
              <a:t>What can happen when lots of rain comes quickly?</a:t>
            </a:r>
          </a:p>
          <a:p>
            <a:pPr marL="0" indent="0" algn="ctr">
              <a:spcBef>
                <a:spcPts val="0"/>
              </a:spcBef>
              <a:buNone/>
            </a:pPr>
            <a:endParaRPr lang="en-GB" sz="32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GB" sz="3200" dirty="0"/>
              <a:t>What happens when rain falls on </a:t>
            </a:r>
            <a:r>
              <a:rPr lang="en-GB" sz="3200" b="1" dirty="0"/>
              <a:t>degraded</a:t>
            </a:r>
            <a:r>
              <a:rPr lang="en-GB" sz="3200" dirty="0"/>
              <a:t> peat?</a:t>
            </a:r>
          </a:p>
          <a:p>
            <a:pPr marL="0" indent="0" algn="ctr">
              <a:spcBef>
                <a:spcPts val="0"/>
              </a:spcBef>
              <a:buNone/>
            </a:pPr>
            <a:endParaRPr lang="en-GB" sz="32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GB" sz="3200" dirty="0"/>
              <a:t>What happens when rain falls on healthy peat?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011" y="2190554"/>
            <a:ext cx="6407284" cy="31307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22701" y="5240208"/>
            <a:ext cx="64141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hlinkClick r:id="rId5"/>
              </a:rPr>
              <a:t>Blanket bogs are worth protecting – Reducing the risk of flooding - YouTube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00136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10" y="1100790"/>
            <a:ext cx="6486450" cy="377254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3200" dirty="0"/>
              <a:t>Peat bogs are a type of wetland and very important in the water cycle</a:t>
            </a:r>
          </a:p>
          <a:p>
            <a:pPr>
              <a:spcBef>
                <a:spcPts val="0"/>
              </a:spcBef>
            </a:pPr>
            <a:endParaRPr lang="en-GB" sz="3200" dirty="0"/>
          </a:p>
          <a:p>
            <a:pPr>
              <a:spcBef>
                <a:spcPts val="0"/>
              </a:spcBef>
            </a:pPr>
            <a:r>
              <a:rPr lang="en-GB" sz="3200" dirty="0"/>
              <a:t>When peat is healthy, covered with </a:t>
            </a:r>
            <a:r>
              <a:rPr lang="en-GB" sz="3200" b="1" dirty="0"/>
              <a:t>vegetation</a:t>
            </a:r>
            <a:r>
              <a:rPr lang="en-GB" sz="3200" dirty="0"/>
              <a:t>, it is like a sponge and slows down the flow of water </a:t>
            </a:r>
          </a:p>
          <a:p>
            <a:pPr>
              <a:spcBef>
                <a:spcPts val="0"/>
              </a:spcBef>
            </a:pPr>
            <a:endParaRPr lang="en-GB" sz="3200" dirty="0"/>
          </a:p>
          <a:p>
            <a:pPr>
              <a:spcBef>
                <a:spcPts val="0"/>
              </a:spcBef>
            </a:pPr>
            <a:r>
              <a:rPr lang="en-GB" sz="3200" dirty="0"/>
              <a:t>Peat can help reduce flooding in lowland towns</a:t>
            </a:r>
          </a:p>
          <a:p>
            <a:pPr marL="0" indent="0">
              <a:spcBef>
                <a:spcPts val="0"/>
              </a:spcBef>
              <a:buNone/>
            </a:pPr>
            <a:endParaRPr lang="en-GB" sz="3200" dirty="0"/>
          </a:p>
          <a:p>
            <a:pPr>
              <a:spcBef>
                <a:spcPts val="0"/>
              </a:spcBef>
            </a:pPr>
            <a:endParaRPr lang="en-GB" sz="3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6010" y="24876"/>
            <a:ext cx="9875520" cy="1309631"/>
          </a:xfrm>
        </p:spPr>
        <p:txBody>
          <a:bodyPr>
            <a:noAutofit/>
          </a:bodyPr>
          <a:lstStyle/>
          <a:p>
            <a:pPr algn="l"/>
            <a:r>
              <a:rPr lang="en-GB" sz="4320" b="1" dirty="0">
                <a:solidFill>
                  <a:srgbClr val="77538E"/>
                </a:solidFill>
              </a:rPr>
              <a:t>Reduce flooding</a:t>
            </a:r>
            <a:endParaRPr lang="en-US" sz="4320" b="1" dirty="0">
              <a:solidFill>
                <a:srgbClr val="77538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0680"/>
            <a:ext cx="12192000" cy="14173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693" y="1100790"/>
            <a:ext cx="3251391" cy="23205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9800" y="2788219"/>
            <a:ext cx="3354107" cy="251558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408861" y="4503894"/>
            <a:ext cx="1838855" cy="938689"/>
          </a:xfrm>
          <a:prstGeom prst="roundRect">
            <a:avLst/>
          </a:prstGeom>
          <a:solidFill>
            <a:srgbClr val="FF191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465735" y="4514402"/>
            <a:ext cx="172452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Not here causing rivers to overflow!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55843" y="5026203"/>
            <a:ext cx="13580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Image: No Copyright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336854" y="984353"/>
            <a:ext cx="1724525" cy="917498"/>
          </a:xfrm>
          <a:prstGeom prst="roundRect">
            <a:avLst/>
          </a:prstGeom>
          <a:solidFill>
            <a:srgbClr val="E6E34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0336854" y="984353"/>
            <a:ext cx="172452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We want extra water here in the peat bogs!</a:t>
            </a:r>
          </a:p>
        </p:txBody>
      </p:sp>
    </p:spTree>
    <p:extLst>
      <p:ext uri="{BB962C8B-B14F-4D97-AF65-F5344CB8AC3E}">
        <p14:creationId xmlns:p14="http://schemas.microsoft.com/office/powerpoint/2010/main" val="3003938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6010" y="24876"/>
            <a:ext cx="9875520" cy="1309631"/>
          </a:xfrm>
        </p:spPr>
        <p:txBody>
          <a:bodyPr>
            <a:noAutofit/>
          </a:bodyPr>
          <a:lstStyle/>
          <a:p>
            <a:pPr algn="l"/>
            <a:r>
              <a:rPr lang="en-GB" sz="4320" b="1" dirty="0">
                <a:solidFill>
                  <a:srgbClr val="77538E"/>
                </a:solidFill>
              </a:rPr>
              <a:t>Why is peat special?</a:t>
            </a:r>
            <a:endParaRPr lang="en-US" sz="4320" b="1" dirty="0">
              <a:solidFill>
                <a:srgbClr val="77538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00638" y="1334506"/>
            <a:ext cx="10589342" cy="580349"/>
          </a:xfrm>
          <a:prstGeom prst="roundRect">
            <a:avLst/>
          </a:prstGeom>
          <a:solidFill>
            <a:srgbClr val="E6E3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36010" y="1334507"/>
            <a:ext cx="11075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Work in Pairs: Give 4 reasons that make peat soil special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0680"/>
            <a:ext cx="12192000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14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6010" y="24876"/>
            <a:ext cx="9875520" cy="1309631"/>
          </a:xfrm>
        </p:spPr>
        <p:txBody>
          <a:bodyPr>
            <a:noAutofit/>
          </a:bodyPr>
          <a:lstStyle/>
          <a:p>
            <a:pPr algn="l"/>
            <a:r>
              <a:rPr lang="en-GB" sz="4320" b="1" dirty="0">
                <a:solidFill>
                  <a:srgbClr val="77538E"/>
                </a:solidFill>
              </a:rPr>
              <a:t>Why is peat special?</a:t>
            </a:r>
            <a:endParaRPr lang="en-US" sz="4320" b="1" dirty="0">
              <a:solidFill>
                <a:srgbClr val="77538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40217" y="2160414"/>
            <a:ext cx="11110184" cy="37725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dirty="0"/>
              <a:t>Peat is a rare type of soil so what is left </a:t>
            </a:r>
            <a:r>
              <a:rPr lang="en-GB" sz="3200"/>
              <a:t>of it needs </a:t>
            </a:r>
            <a:r>
              <a:rPr lang="en-GB" sz="3200" dirty="0"/>
              <a:t>protecting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1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dirty="0"/>
              <a:t>It is home to lots of wildlife, some of which can only be found on peat soil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1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dirty="0"/>
              <a:t>Healthy peatlands are a carbon sink, storing lots of carbon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1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dirty="0"/>
              <a:t>Healthy peat helps to reduce flooding in nearby towns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1100638" y="1334506"/>
            <a:ext cx="10589342" cy="580349"/>
          </a:xfrm>
          <a:prstGeom prst="roundRect">
            <a:avLst/>
          </a:prstGeom>
          <a:solidFill>
            <a:srgbClr val="E6E3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36010" y="1334507"/>
            <a:ext cx="11075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Work in Pairs: Give 4 reasons that make peat soil special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0680"/>
            <a:ext cx="12192000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11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6010" y="24876"/>
            <a:ext cx="9875520" cy="1309631"/>
          </a:xfrm>
        </p:spPr>
        <p:txBody>
          <a:bodyPr>
            <a:noAutofit/>
          </a:bodyPr>
          <a:lstStyle/>
          <a:p>
            <a:pPr algn="l"/>
            <a:r>
              <a:rPr lang="en-GB" sz="4320" b="1" dirty="0">
                <a:solidFill>
                  <a:srgbClr val="77538E"/>
                </a:solidFill>
              </a:rPr>
              <a:t>What next?</a:t>
            </a:r>
            <a:endParaRPr lang="en-US" sz="4320" b="1" dirty="0">
              <a:solidFill>
                <a:srgbClr val="77538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6010" y="1263027"/>
            <a:ext cx="10741474" cy="46068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3200" dirty="0"/>
              <a:t>Fill in the “Why is peat special?” box on the ‘Peat in the Peak’ summary worksheet. You can draw or write </a:t>
            </a:r>
          </a:p>
          <a:p>
            <a:pPr marL="0" indent="0">
              <a:spcBef>
                <a:spcPts val="0"/>
              </a:spcBef>
              <a:buNone/>
            </a:pPr>
            <a:endParaRPr lang="en-GB" sz="3200" dirty="0"/>
          </a:p>
          <a:p>
            <a:pPr>
              <a:spcBef>
                <a:spcPts val="0"/>
              </a:spcBef>
            </a:pPr>
            <a:r>
              <a:rPr lang="en-GB" sz="3200" dirty="0"/>
              <a:t>You could do our Spongey Peat and/or Soil and Plants Activities </a:t>
            </a:r>
          </a:p>
          <a:p>
            <a:pPr>
              <a:spcBef>
                <a:spcPts val="0"/>
              </a:spcBef>
            </a:pPr>
            <a:endParaRPr lang="en-GB" sz="3200" dirty="0"/>
          </a:p>
          <a:p>
            <a:pPr>
              <a:spcBef>
                <a:spcPts val="0"/>
              </a:spcBef>
            </a:pPr>
            <a:r>
              <a:rPr lang="en-GB" sz="3200" dirty="0"/>
              <a:t>Look at our next lesson in the ‘Peat in the Peak’ series: Peat in Trouble</a:t>
            </a:r>
          </a:p>
          <a:p>
            <a:pPr marL="0" indent="0">
              <a:spcBef>
                <a:spcPts val="0"/>
              </a:spcBef>
              <a:buNone/>
            </a:pPr>
            <a:endParaRPr lang="en-GB" sz="3200" dirty="0"/>
          </a:p>
          <a:p>
            <a:pPr>
              <a:spcBef>
                <a:spcPts val="0"/>
              </a:spcBef>
            </a:pP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0680"/>
            <a:ext cx="12192000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72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410" y="1536252"/>
            <a:ext cx="10979155" cy="3772546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</a:pPr>
            <a:r>
              <a:rPr lang="en-GB" sz="2800" dirty="0"/>
              <a:t>Photo licencing</a:t>
            </a:r>
          </a:p>
          <a:p>
            <a:pPr lvl="2">
              <a:spcBef>
                <a:spcPts val="0"/>
              </a:spcBef>
            </a:pPr>
            <a:r>
              <a:rPr lang="en-GB" sz="2400" dirty="0"/>
              <a:t>If no reference given the Peak District owns or has full permission to use the image</a:t>
            </a:r>
          </a:p>
          <a:p>
            <a:pPr lvl="2">
              <a:spcBef>
                <a:spcPts val="0"/>
              </a:spcBef>
            </a:pPr>
            <a:r>
              <a:rPr lang="en-GB" sz="2400" dirty="0"/>
              <a:t>If referenced and followed by </a:t>
            </a:r>
            <a:r>
              <a:rPr lang="en-GB" sz="2400" baseline="30000" dirty="0"/>
              <a:t>1</a:t>
            </a:r>
            <a:r>
              <a:rPr lang="en-GB" sz="2400" dirty="0"/>
              <a:t> the following Creative commons license applies: </a:t>
            </a:r>
            <a:r>
              <a:rPr lang="en-GB" sz="2400" dirty="0">
                <a:hlinkClick r:id="rId2"/>
              </a:rPr>
              <a:t>Creative Commons — Attribution 2.0 Generic — CC BY 2.0</a:t>
            </a:r>
            <a:endParaRPr lang="en-GB" sz="2400" dirty="0"/>
          </a:p>
          <a:p>
            <a:pPr lvl="2">
              <a:spcBef>
                <a:spcPts val="0"/>
              </a:spcBef>
            </a:pPr>
            <a:r>
              <a:rPr lang="en-GB" sz="2400" dirty="0"/>
              <a:t>If referenced and followed by </a:t>
            </a:r>
            <a:r>
              <a:rPr lang="en-GB" sz="2400" baseline="30000" dirty="0"/>
              <a:t>2</a:t>
            </a:r>
            <a:r>
              <a:rPr lang="en-GB" sz="2400" dirty="0"/>
              <a:t> the following Creative commons license  applies: </a:t>
            </a:r>
            <a:r>
              <a:rPr lang="en-GB" sz="2400" dirty="0">
                <a:hlinkClick r:id="rId3"/>
              </a:rPr>
              <a:t>Creative Commons — Attribution-</a:t>
            </a:r>
            <a:r>
              <a:rPr lang="en-GB" sz="2400" dirty="0" err="1">
                <a:hlinkClick r:id="rId3"/>
              </a:rPr>
              <a:t>NonCommercial</a:t>
            </a:r>
            <a:r>
              <a:rPr lang="en-GB" sz="2400" dirty="0">
                <a:hlinkClick r:id="rId3"/>
              </a:rPr>
              <a:t> 2.0 Generic — CC BY-NC 2.0</a:t>
            </a:r>
            <a:endParaRPr lang="en-GB" sz="2400" dirty="0"/>
          </a:p>
          <a:p>
            <a:pPr lvl="2">
              <a:spcBef>
                <a:spcPts val="0"/>
              </a:spcBef>
            </a:pPr>
            <a:endParaRPr lang="en-GB" sz="2400" dirty="0"/>
          </a:p>
          <a:p>
            <a:pPr lvl="1">
              <a:spcBef>
                <a:spcPts val="0"/>
              </a:spcBef>
            </a:pPr>
            <a:endParaRPr lang="en-GB" sz="2800" dirty="0"/>
          </a:p>
          <a:p>
            <a:pPr lvl="1">
              <a:spcBef>
                <a:spcPts val="0"/>
              </a:spcBef>
            </a:pPr>
            <a:endParaRPr lang="en-GB" sz="2800" dirty="0"/>
          </a:p>
          <a:p>
            <a:pPr>
              <a:spcBef>
                <a:spcPts val="0"/>
              </a:spcBef>
            </a:pPr>
            <a:endParaRPr lang="en-GB" sz="3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8240" y="7727"/>
            <a:ext cx="9875520" cy="1309631"/>
          </a:xfrm>
        </p:spPr>
        <p:txBody>
          <a:bodyPr>
            <a:noAutofit/>
          </a:bodyPr>
          <a:lstStyle/>
          <a:p>
            <a:pPr algn="l"/>
            <a:r>
              <a:rPr lang="en-US" sz="4320" b="1" dirty="0">
                <a:solidFill>
                  <a:srgbClr val="77538E"/>
                </a:solidFill>
              </a:rPr>
              <a:t>Image Permissions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40680"/>
            <a:ext cx="12192000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76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41" y="112734"/>
            <a:ext cx="6370913" cy="45469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8171" y="2707859"/>
            <a:ext cx="5853830" cy="415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73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8240" y="7727"/>
            <a:ext cx="9875520" cy="1246307"/>
          </a:xfrm>
        </p:spPr>
        <p:txBody>
          <a:bodyPr>
            <a:noAutofit/>
          </a:bodyPr>
          <a:lstStyle/>
          <a:p>
            <a:pPr algn="l"/>
            <a:r>
              <a:rPr lang="en-GB" sz="4320" b="1" dirty="0">
                <a:solidFill>
                  <a:srgbClr val="77538E"/>
                </a:solidFill>
              </a:rPr>
              <a:t>Key Vocabulary </a:t>
            </a:r>
            <a:endParaRPr lang="en-US" sz="4320" b="1" dirty="0">
              <a:solidFill>
                <a:srgbClr val="77538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0680"/>
            <a:ext cx="12192000" cy="14173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342" y="1423615"/>
            <a:ext cx="11043315" cy="4353193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  <a:spcBef>
                <a:spcPts val="0"/>
              </a:spcBef>
            </a:pPr>
            <a:r>
              <a:rPr lang="en-GB" sz="3200" b="1" dirty="0"/>
              <a:t>Decompose </a:t>
            </a:r>
            <a:r>
              <a:rPr lang="en-GB" sz="3200" dirty="0"/>
              <a:t> - to rot or break down into its smaller components</a:t>
            </a:r>
          </a:p>
          <a:p>
            <a:pPr>
              <a:lnSpc>
                <a:spcPts val="4500"/>
              </a:lnSpc>
              <a:spcBef>
                <a:spcPts val="0"/>
              </a:spcBef>
            </a:pPr>
            <a:r>
              <a:rPr lang="en-GB" sz="3200" b="1" dirty="0"/>
              <a:t>Waterlogged </a:t>
            </a:r>
            <a:r>
              <a:rPr lang="en-GB" sz="3200" dirty="0"/>
              <a:t>– full of water (saturated)</a:t>
            </a:r>
          </a:p>
          <a:p>
            <a:pPr>
              <a:lnSpc>
                <a:spcPts val="4500"/>
              </a:lnSpc>
              <a:spcBef>
                <a:spcPts val="0"/>
              </a:spcBef>
            </a:pPr>
            <a:r>
              <a:rPr lang="en-GB" sz="3200" b="1" dirty="0"/>
              <a:t>Degraded </a:t>
            </a:r>
            <a:r>
              <a:rPr lang="en-GB" sz="3200" dirty="0"/>
              <a:t>– In a bad or broken state</a:t>
            </a:r>
            <a:endParaRPr lang="en-GB" sz="3200" b="1" dirty="0"/>
          </a:p>
          <a:p>
            <a:pPr>
              <a:lnSpc>
                <a:spcPts val="4500"/>
              </a:lnSpc>
              <a:spcBef>
                <a:spcPts val="0"/>
              </a:spcBef>
            </a:pPr>
            <a:r>
              <a:rPr lang="en-GB" sz="3200" b="1" dirty="0"/>
              <a:t>Vegetation </a:t>
            </a:r>
            <a:r>
              <a:rPr lang="en-GB" sz="3200" dirty="0"/>
              <a:t>– a large group of plants growing together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615530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8240" y="0"/>
            <a:ext cx="9875520" cy="1309631"/>
          </a:xfrm>
        </p:spPr>
        <p:txBody>
          <a:bodyPr>
            <a:noAutofit/>
          </a:bodyPr>
          <a:lstStyle/>
          <a:p>
            <a:pPr algn="l"/>
            <a:r>
              <a:rPr lang="en-GB" sz="4320" b="1" dirty="0">
                <a:solidFill>
                  <a:srgbClr val="77538E"/>
                </a:solidFill>
              </a:rPr>
              <a:t>What is peat? </a:t>
            </a:r>
            <a:endParaRPr lang="en-US" sz="4320" b="1" dirty="0">
              <a:solidFill>
                <a:srgbClr val="77538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0680"/>
            <a:ext cx="12192000" cy="14173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374" y="1052921"/>
            <a:ext cx="9767250" cy="189914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GB" sz="3200" dirty="0"/>
              <a:t>Peat is a rare type of soil and is the main reason our moorland is such a special place.</a:t>
            </a:r>
          </a:p>
          <a:p>
            <a:pPr algn="ctr">
              <a:spcBef>
                <a:spcPts val="0"/>
              </a:spcBef>
            </a:pP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412" y="2134849"/>
            <a:ext cx="5331175" cy="330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84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96361" y="3126039"/>
            <a:ext cx="2697710" cy="819145"/>
          </a:xfrm>
          <a:prstGeom prst="roundRect">
            <a:avLst/>
          </a:prstGeom>
          <a:solidFill>
            <a:srgbClr val="E6E3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8240" y="7727"/>
            <a:ext cx="9875520" cy="1309631"/>
          </a:xfrm>
        </p:spPr>
        <p:txBody>
          <a:bodyPr>
            <a:noAutofit/>
          </a:bodyPr>
          <a:lstStyle/>
          <a:p>
            <a:pPr algn="l"/>
            <a:r>
              <a:rPr lang="en-GB" sz="4320" b="1" dirty="0">
                <a:solidFill>
                  <a:srgbClr val="77538E"/>
                </a:solidFill>
              </a:rPr>
              <a:t>What is peat? </a:t>
            </a:r>
            <a:endParaRPr lang="en-US" sz="4320" b="1" dirty="0">
              <a:solidFill>
                <a:srgbClr val="77538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0680"/>
            <a:ext cx="12192000" cy="14173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641" y="935166"/>
            <a:ext cx="11068267" cy="99207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3200" dirty="0"/>
              <a:t>Peat started forming around 7500 years ago when the world was cooler. Now it only forms in the few places shown on this map</a:t>
            </a:r>
          </a:p>
          <a:p>
            <a:pPr>
              <a:spcBef>
                <a:spcPts val="0"/>
              </a:spcBef>
            </a:pPr>
            <a:endParaRPr lang="en-GB" sz="3200" dirty="0"/>
          </a:p>
          <a:p>
            <a:pPr>
              <a:spcBef>
                <a:spcPts val="0"/>
              </a:spcBef>
            </a:pPr>
            <a:endParaRPr lang="en-GB" sz="3200" dirty="0"/>
          </a:p>
          <a:p>
            <a:pPr>
              <a:spcBef>
                <a:spcPts val="0"/>
              </a:spcBef>
            </a:pPr>
            <a:endParaRPr lang="en-GB" sz="3200" dirty="0"/>
          </a:p>
          <a:p>
            <a:pPr>
              <a:spcBef>
                <a:spcPts val="0"/>
              </a:spcBef>
            </a:pPr>
            <a:endParaRPr lang="en-GB" sz="3200" dirty="0"/>
          </a:p>
          <a:p>
            <a:pPr>
              <a:spcBef>
                <a:spcPts val="0"/>
              </a:spcBef>
            </a:pPr>
            <a:endParaRPr lang="en-GB" sz="3200" dirty="0"/>
          </a:p>
          <a:p>
            <a:pPr>
              <a:spcBef>
                <a:spcPts val="0"/>
              </a:spcBef>
            </a:pPr>
            <a:endParaRPr lang="en-GB" sz="3200" dirty="0"/>
          </a:p>
          <a:p>
            <a:pPr>
              <a:spcBef>
                <a:spcPts val="0"/>
              </a:spcBef>
            </a:pP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6533" y="1939096"/>
            <a:ext cx="5390145" cy="348973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152770" y="2455243"/>
            <a:ext cx="2774080" cy="2573957"/>
          </a:xfrm>
          <a:prstGeom prst="roundRect">
            <a:avLst/>
          </a:prstGeom>
          <a:solidFill>
            <a:srgbClr val="E6E3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186276" y="2586042"/>
            <a:ext cx="2697710" cy="1899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Can you name all the places peat is still forming?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GB" dirty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Use a world map to help you!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96361" y="3126039"/>
            <a:ext cx="2697710" cy="819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Where are we on the map?</a:t>
            </a:r>
          </a:p>
        </p:txBody>
      </p:sp>
    </p:spTree>
    <p:extLst>
      <p:ext uri="{BB962C8B-B14F-4D97-AF65-F5344CB8AC3E}">
        <p14:creationId xmlns:p14="http://schemas.microsoft.com/office/powerpoint/2010/main" val="1725311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9231086" y="3408463"/>
            <a:ext cx="2380453" cy="1504731"/>
          </a:xfrm>
          <a:prstGeom prst="roundRect">
            <a:avLst/>
          </a:prstGeom>
          <a:solidFill>
            <a:srgbClr val="DDF0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8663158" y="474284"/>
            <a:ext cx="2697710" cy="2004536"/>
          </a:xfrm>
          <a:prstGeom prst="roundRect">
            <a:avLst/>
          </a:prstGeom>
          <a:solidFill>
            <a:srgbClr val="DDF0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655331" y="1786688"/>
            <a:ext cx="2589667" cy="2648872"/>
          </a:xfrm>
          <a:prstGeom prst="roundRect">
            <a:avLst/>
          </a:prstGeom>
          <a:solidFill>
            <a:srgbClr val="DDF0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8240" y="7727"/>
            <a:ext cx="9875520" cy="1309631"/>
          </a:xfrm>
        </p:spPr>
        <p:txBody>
          <a:bodyPr>
            <a:noAutofit/>
          </a:bodyPr>
          <a:lstStyle/>
          <a:p>
            <a:pPr algn="l"/>
            <a:r>
              <a:rPr lang="en-GB" sz="4320" b="1" dirty="0">
                <a:solidFill>
                  <a:srgbClr val="77538E"/>
                </a:solidFill>
              </a:rPr>
              <a:t>Peat is rare!  </a:t>
            </a:r>
            <a:endParaRPr lang="en-US" sz="4320" b="1" dirty="0">
              <a:solidFill>
                <a:srgbClr val="77538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0680"/>
            <a:ext cx="12192000" cy="14173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3158" y="579679"/>
            <a:ext cx="2697710" cy="189914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GB" sz="3200" dirty="0"/>
              <a:t>Peatland covers just 3% of the world’s surface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3446" y="1861147"/>
            <a:ext cx="29815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algn="ctr"/>
            <a:r>
              <a:rPr lang="en-GB" sz="3200" dirty="0"/>
              <a:t>In the British Isles, we have 10-15% of the world’s peatlands.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056678" y="3467138"/>
            <a:ext cx="2697710" cy="1899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200" dirty="0"/>
              <a:t>Peat is rarer than tropical rainforest! </a:t>
            </a:r>
          </a:p>
        </p:txBody>
      </p:sp>
      <p:pic>
        <p:nvPicPr>
          <p:cNvPr id="1026" name="Picture 2" descr="Exposed peat © Ian Balcombe :: Geograph Britain and Irela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8919" y="1501399"/>
            <a:ext cx="4930318" cy="327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912566" y="4513828"/>
            <a:ext cx="14606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Image: Ian Balcombe </a:t>
            </a:r>
            <a:r>
              <a:rPr lang="en-GB" sz="1100" baseline="30000" dirty="0">
                <a:solidFill>
                  <a:schemeClr val="bg1"/>
                </a:solidFill>
              </a:rPr>
              <a:t>2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49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131702" y="4341202"/>
            <a:ext cx="4924482" cy="971027"/>
          </a:xfrm>
          <a:prstGeom prst="roundRect">
            <a:avLst/>
          </a:prstGeom>
          <a:solidFill>
            <a:srgbClr val="DDF0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1702" y="847758"/>
            <a:ext cx="4924482" cy="377254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3200" dirty="0"/>
              <a:t>Peat only forms at cooler temperatures where the ground is </a:t>
            </a:r>
            <a:r>
              <a:rPr lang="en-GB" sz="3200" b="1" dirty="0"/>
              <a:t>waterlogged </a:t>
            </a:r>
          </a:p>
          <a:p>
            <a:pPr marL="0" indent="0">
              <a:spcBef>
                <a:spcPts val="0"/>
              </a:spcBef>
              <a:buNone/>
            </a:pPr>
            <a:endParaRPr lang="en-GB" sz="3200" dirty="0"/>
          </a:p>
          <a:p>
            <a:pPr marL="0" indent="0">
              <a:spcBef>
                <a:spcPts val="0"/>
              </a:spcBef>
              <a:buNone/>
            </a:pPr>
            <a:r>
              <a:rPr lang="en-GB" sz="3200" dirty="0"/>
              <a:t>In these places plants can’t </a:t>
            </a:r>
            <a:r>
              <a:rPr lang="en-GB" sz="3200" b="1" dirty="0"/>
              <a:t>decompose</a:t>
            </a:r>
            <a:r>
              <a:rPr lang="en-GB" sz="3200" dirty="0"/>
              <a:t> fully and instead form peat!</a:t>
            </a:r>
          </a:p>
          <a:p>
            <a:pPr marL="0" indent="0">
              <a:spcBef>
                <a:spcPts val="0"/>
              </a:spcBef>
              <a:buNone/>
            </a:pPr>
            <a:endParaRPr lang="en-GB" sz="32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GB" sz="3200" dirty="0"/>
              <a:t>Peat forms at 1mm per year, it’s very slow!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8240" y="7727"/>
            <a:ext cx="4923246" cy="1309631"/>
          </a:xfrm>
        </p:spPr>
        <p:txBody>
          <a:bodyPr>
            <a:noAutofit/>
          </a:bodyPr>
          <a:lstStyle/>
          <a:p>
            <a:pPr algn="l"/>
            <a:r>
              <a:rPr lang="en-GB" sz="4320" b="1" dirty="0">
                <a:solidFill>
                  <a:srgbClr val="77538E"/>
                </a:solidFill>
              </a:rPr>
              <a:t>How is peat formed? </a:t>
            </a:r>
            <a:endParaRPr lang="en-US" sz="4320" b="1" dirty="0">
              <a:solidFill>
                <a:srgbClr val="77538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0680"/>
            <a:ext cx="12192000" cy="1417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996" y="1007416"/>
            <a:ext cx="6665348" cy="44332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32000" y="5341257"/>
            <a:ext cx="2104571" cy="128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BEE3E8-0ACD-40C4-BFDD-22A6C4868804}"/>
              </a:ext>
            </a:extLst>
          </p:cNvPr>
          <p:cNvSpPr txBox="1"/>
          <p:nvPr/>
        </p:nvSpPr>
        <p:spPr>
          <a:xfrm>
            <a:off x="1733189" y="1007416"/>
            <a:ext cx="18101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Image: Moors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1624570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0" y="1373970"/>
            <a:ext cx="9603878" cy="377254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3200" dirty="0"/>
              <a:t>The Peak District is a beautiful place and wouldn’t look the same without the peatlands! </a:t>
            </a:r>
          </a:p>
          <a:p>
            <a:pPr>
              <a:spcBef>
                <a:spcPts val="0"/>
              </a:spcBef>
            </a:pPr>
            <a:r>
              <a:rPr lang="en-GB" sz="3200" dirty="0"/>
              <a:t>There are lots of other reasons that peatlands are special which we can explore on the next few slides…  </a:t>
            </a:r>
          </a:p>
          <a:p>
            <a:pPr>
              <a:spcBef>
                <a:spcPts val="0"/>
              </a:spcBef>
            </a:pPr>
            <a:endParaRPr lang="en-GB" sz="3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8240" y="7727"/>
            <a:ext cx="9875520" cy="1309631"/>
          </a:xfrm>
        </p:spPr>
        <p:txBody>
          <a:bodyPr>
            <a:noAutofit/>
          </a:bodyPr>
          <a:lstStyle/>
          <a:p>
            <a:pPr algn="l"/>
            <a:r>
              <a:rPr lang="en-GB" sz="4800" b="1" dirty="0">
                <a:solidFill>
                  <a:srgbClr val="77538E"/>
                </a:solidFill>
              </a:rPr>
              <a:t>Why are peatlands so special? </a:t>
            </a:r>
            <a:endParaRPr lang="en-US" sz="4800" b="1" dirty="0">
              <a:solidFill>
                <a:srgbClr val="77538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79869"/>
            <a:ext cx="12192000" cy="14173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060" y="3233851"/>
            <a:ext cx="2917996" cy="21902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295" y="3233851"/>
            <a:ext cx="3293437" cy="2190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68" y="3233850"/>
            <a:ext cx="3384099" cy="219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52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56" y="1912845"/>
            <a:ext cx="2207852" cy="2971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9635" y="3235937"/>
            <a:ext cx="2564087" cy="2198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2915" y="1897360"/>
            <a:ext cx="2981999" cy="19830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0" y="1205460"/>
            <a:ext cx="9603878" cy="56731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3200" dirty="0"/>
              <a:t>Peatlands are home to lots of special plants and animals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8240" y="7727"/>
            <a:ext cx="9875520" cy="1309631"/>
          </a:xfrm>
        </p:spPr>
        <p:txBody>
          <a:bodyPr>
            <a:noAutofit/>
          </a:bodyPr>
          <a:lstStyle/>
          <a:p>
            <a:pPr algn="l"/>
            <a:r>
              <a:rPr lang="en-GB" sz="4320" b="1" dirty="0">
                <a:solidFill>
                  <a:srgbClr val="77538E"/>
                </a:solidFill>
              </a:rPr>
              <a:t>Wildlife</a:t>
            </a:r>
            <a:endParaRPr lang="en-US" sz="4320" b="1" dirty="0">
              <a:solidFill>
                <a:srgbClr val="77538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79869"/>
            <a:ext cx="12192000" cy="14173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9429" y="2808494"/>
            <a:ext cx="2671375" cy="2671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6908" y="2034403"/>
            <a:ext cx="2658205" cy="212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03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4832</TotalTime>
  <Words>754</Words>
  <Application>Microsoft Office PowerPoint</Application>
  <PresentationFormat>Widescreen</PresentationFormat>
  <Paragraphs>94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Peat in the Peak:  Why is peat special?</vt:lpstr>
      <vt:lpstr>PowerPoint Presentation</vt:lpstr>
      <vt:lpstr>Key Vocabulary </vt:lpstr>
      <vt:lpstr>What is peat? </vt:lpstr>
      <vt:lpstr>What is peat? </vt:lpstr>
      <vt:lpstr>Peat is rare!  </vt:lpstr>
      <vt:lpstr>How is peat formed? </vt:lpstr>
      <vt:lpstr>Why are peatlands so special? </vt:lpstr>
      <vt:lpstr>Wildlife</vt:lpstr>
      <vt:lpstr>Wildlife on Peatlands</vt:lpstr>
      <vt:lpstr>Carbon Sink</vt:lpstr>
      <vt:lpstr>Carbon sink</vt:lpstr>
      <vt:lpstr>Reduce flooding</vt:lpstr>
      <vt:lpstr>Reduce flooding</vt:lpstr>
      <vt:lpstr>Why is peat special?</vt:lpstr>
      <vt:lpstr>Why is peat special?</vt:lpstr>
      <vt:lpstr>What next?</vt:lpstr>
      <vt:lpstr>Image Permissions</vt:lpstr>
    </vt:vector>
  </TitlesOfParts>
  <Company>Peak District National Park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the Peak District  National Park’s special qualities?</dc:title>
  <dc:creator>Lyon Rachael</dc:creator>
  <cp:lastModifiedBy>Wragg Jackie</cp:lastModifiedBy>
  <cp:revision>212</cp:revision>
  <dcterms:created xsi:type="dcterms:W3CDTF">2021-12-14T10:03:06Z</dcterms:created>
  <dcterms:modified xsi:type="dcterms:W3CDTF">2024-04-08T14:13:01Z</dcterms:modified>
</cp:coreProperties>
</file>