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1" r:id="rId3"/>
    <p:sldId id="274" r:id="rId4"/>
    <p:sldId id="275" r:id="rId5"/>
    <p:sldId id="281" r:id="rId6"/>
    <p:sldId id="282" r:id="rId7"/>
    <p:sldId id="283" r:id="rId8"/>
    <p:sldId id="286" r:id="rId9"/>
    <p:sldId id="284" r:id="rId10"/>
    <p:sldId id="290" r:id="rId11"/>
    <p:sldId id="285" r:id="rId12"/>
    <p:sldId id="287" r:id="rId13"/>
    <p:sldId id="288" r:id="rId14"/>
    <p:sldId id="304" r:id="rId15"/>
    <p:sldId id="289" r:id="rId16"/>
    <p:sldId id="305" r:id="rId17"/>
    <p:sldId id="306" r:id="rId18"/>
    <p:sldId id="308" r:id="rId19"/>
    <p:sldId id="307"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782" y="48"/>
      </p:cViewPr>
      <p:guideLst/>
    </p:cSldViewPr>
  </p:slideViewPr>
  <p:notesTextViewPr>
    <p:cViewPr>
      <p:scale>
        <a:sx n="1" d="1"/>
        <a:sy n="1" d="1"/>
      </p:scale>
      <p:origin x="0" y="0"/>
    </p:cViewPr>
  </p:notesTextViewPr>
  <p:sorterViewPr>
    <p:cViewPr>
      <p:scale>
        <a:sx n="100" d="100"/>
        <a:sy n="100" d="100"/>
      </p:scale>
      <p:origin x="0" y="-20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3A399-0E79-468B-959A-C2941BF0342D}" type="datetimeFigureOut">
              <a:rPr lang="en-GB" smtClean="0"/>
              <a:t>02/04/2025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C41FE-E5EC-46F3-B584-F75C321206EE}" type="slidenum">
              <a:rPr lang="en-GB" smtClean="0"/>
              <a:t>‹#›</a:t>
            </a:fld>
            <a:endParaRPr lang="en-GB"/>
          </a:p>
        </p:txBody>
      </p:sp>
    </p:spTree>
    <p:extLst>
      <p:ext uri="{BB962C8B-B14F-4D97-AF65-F5344CB8AC3E}">
        <p14:creationId xmlns:p14="http://schemas.microsoft.com/office/powerpoint/2010/main" val="323554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B52-0466-4B48-A444-DAE63E8ED2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433336F-5F49-45BC-829D-9BBBF03225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22E59C7-6B6F-44B1-9040-7D116538EBF7}"/>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5" name="Footer Placeholder 4">
            <a:extLst>
              <a:ext uri="{FF2B5EF4-FFF2-40B4-BE49-F238E27FC236}">
                <a16:creationId xmlns:a16="http://schemas.microsoft.com/office/drawing/2014/main" id="{E690C3F2-C72F-4E9C-9141-A391948B63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A78533-0579-4BE1-BC60-35BE2934B88E}"/>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403009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E124-5C08-41BD-A0C8-D92CCD294D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A700C7-7E1B-4E15-B0F8-F5088396BD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11511-8905-4DE3-9A88-8ADF33D7DE20}"/>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5" name="Footer Placeholder 4">
            <a:extLst>
              <a:ext uri="{FF2B5EF4-FFF2-40B4-BE49-F238E27FC236}">
                <a16:creationId xmlns:a16="http://schemas.microsoft.com/office/drawing/2014/main" id="{4F3D7D35-B3E8-4D5E-914B-6D468A4830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B96371-84FC-4E95-9027-1155EBAE6A18}"/>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112011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D3F010-354D-46A8-9BC3-2AEA36C933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C9B05E-373D-47D5-A056-F32647942C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E2ACA9-8BBE-4A8C-8772-D68B72173FB8}"/>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5" name="Footer Placeholder 4">
            <a:extLst>
              <a:ext uri="{FF2B5EF4-FFF2-40B4-BE49-F238E27FC236}">
                <a16:creationId xmlns:a16="http://schemas.microsoft.com/office/drawing/2014/main" id="{4298E6C6-0BAD-4AA7-A299-85ABD5DFC9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F9EFCA-6730-46AE-9750-5BE0E63900B7}"/>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350041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528D5-DE30-48CE-9347-F1520E3311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0557F-E297-48AE-A69A-F51990223D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10440A-C96A-4318-9008-9C9412C227B5}"/>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5" name="Footer Placeholder 4">
            <a:extLst>
              <a:ext uri="{FF2B5EF4-FFF2-40B4-BE49-F238E27FC236}">
                <a16:creationId xmlns:a16="http://schemas.microsoft.com/office/drawing/2014/main" id="{25DADCD6-CD5B-454A-971B-9F74BD74BA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261395-1CC5-4C20-A47C-815EF38117F3}"/>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807507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6906-B680-4040-B975-A63E3FD947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046BD1-D6A1-4252-ADFF-FB3BDFB97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415123-759C-45FA-B9E1-11ED20533C18}"/>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5" name="Footer Placeholder 4">
            <a:extLst>
              <a:ext uri="{FF2B5EF4-FFF2-40B4-BE49-F238E27FC236}">
                <a16:creationId xmlns:a16="http://schemas.microsoft.com/office/drawing/2014/main" id="{2F0AA8F9-F6CD-4A91-99B2-25229F42C5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03A16D-050A-4CC1-A8A1-AF18EC634856}"/>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385948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35F0D-E0CE-4CC0-A093-9E1D06F71A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2EB1F3-ED49-49A8-9D8C-F4A28CB55B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1C70DF-F7C2-46C1-B0C7-B3DF24653C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498BD0-93FA-4DE9-8919-4D051E8A7440}"/>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6" name="Footer Placeholder 5">
            <a:extLst>
              <a:ext uri="{FF2B5EF4-FFF2-40B4-BE49-F238E27FC236}">
                <a16:creationId xmlns:a16="http://schemas.microsoft.com/office/drawing/2014/main" id="{B00B792B-EB61-4CB8-AED9-5692D3A5E2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1B103F-63DF-4150-AE91-911E6ACDFDB4}"/>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2600553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16E9-96CC-443C-872A-90DE45A694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6D109F-7A2E-4785-BCC0-7879DDFDE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F7E8E4-CA1A-4F1B-8C35-C150F70488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A8F474-A39A-43FE-B098-C68B40B37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4D9FA6-0E5A-4399-82B5-3A240F1347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E9F062-6D97-4750-A86D-F863A01B9F68}"/>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8" name="Footer Placeholder 7">
            <a:extLst>
              <a:ext uri="{FF2B5EF4-FFF2-40B4-BE49-F238E27FC236}">
                <a16:creationId xmlns:a16="http://schemas.microsoft.com/office/drawing/2014/main" id="{28D9AC20-71E4-4021-94FD-3F500B3997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8D7F9FD-5655-4A56-95AB-DBE88FB602F5}"/>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174402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A8B0D-189A-46B9-8000-EC7FA3E424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929659-0C31-4124-B7AF-99649B0811A2}"/>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4" name="Footer Placeholder 3">
            <a:extLst>
              <a:ext uri="{FF2B5EF4-FFF2-40B4-BE49-F238E27FC236}">
                <a16:creationId xmlns:a16="http://schemas.microsoft.com/office/drawing/2014/main" id="{C1EF96E7-0264-417E-BC42-9519C3926A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C927095-19E9-4FDE-A4A3-CCC912145950}"/>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295229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AFC50F-79EF-480C-B974-C0F041D14510}"/>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3" name="Footer Placeholder 2">
            <a:extLst>
              <a:ext uri="{FF2B5EF4-FFF2-40B4-BE49-F238E27FC236}">
                <a16:creationId xmlns:a16="http://schemas.microsoft.com/office/drawing/2014/main" id="{E9D51D9E-F5F8-4738-8527-AAF767C874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2E0D9B-75E7-4B8C-8EFB-1CBFB22DDED0}"/>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206289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26BE-43FC-45DB-9239-BA6D443CF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9FF834-41DA-45AC-9C8D-048D10D857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E3DC2D-1885-4DE7-94AD-0F1FCCABF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ED9092-D748-4141-8BD7-B9BF29B62E9E}"/>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6" name="Footer Placeholder 5">
            <a:extLst>
              <a:ext uri="{FF2B5EF4-FFF2-40B4-BE49-F238E27FC236}">
                <a16:creationId xmlns:a16="http://schemas.microsoft.com/office/drawing/2014/main" id="{49298329-FEA2-4AA7-B510-05415F8A1D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F7D5BA-D5B9-4876-A851-F2B77D855320}"/>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155561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6D30-A501-4B02-9691-FB7DF02A1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2D7CBE-AB03-4DEA-BF0D-DF0C651A8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1CD9243-467D-4C56-ACE3-6BE2335A4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F34FA9-6609-40AE-B11A-4EEFF43FA84A}"/>
              </a:ext>
            </a:extLst>
          </p:cNvPr>
          <p:cNvSpPr>
            <a:spLocks noGrp="1"/>
          </p:cNvSpPr>
          <p:nvPr>
            <p:ph type="dt" sz="half" idx="10"/>
          </p:nvPr>
        </p:nvSpPr>
        <p:spPr/>
        <p:txBody>
          <a:bodyPr/>
          <a:lstStyle/>
          <a:p>
            <a:fld id="{35FA930A-E4CD-4AA7-8826-2469426E3F20}" type="datetimeFigureOut">
              <a:rPr lang="en-GB" smtClean="0"/>
              <a:t>02/04/2025</a:t>
            </a:fld>
            <a:endParaRPr lang="en-GB"/>
          </a:p>
        </p:txBody>
      </p:sp>
      <p:sp>
        <p:nvSpPr>
          <p:cNvPr id="6" name="Footer Placeholder 5">
            <a:extLst>
              <a:ext uri="{FF2B5EF4-FFF2-40B4-BE49-F238E27FC236}">
                <a16:creationId xmlns:a16="http://schemas.microsoft.com/office/drawing/2014/main" id="{65A81D05-E22D-4F4C-86DD-62D956D820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AC303E-871A-4AC5-B691-758DD4920C28}"/>
              </a:ext>
            </a:extLst>
          </p:cNvPr>
          <p:cNvSpPr>
            <a:spLocks noGrp="1"/>
          </p:cNvSpPr>
          <p:nvPr>
            <p:ph type="sldNum" sz="quarter" idx="12"/>
          </p:nvPr>
        </p:nvSpPr>
        <p:spPr/>
        <p:txBody>
          <a:bodyPr/>
          <a:lstStyle/>
          <a:p>
            <a:fld id="{5250FDED-2D8B-4F64-B4EE-CE78933B7636}" type="slidenum">
              <a:rPr lang="en-GB" smtClean="0"/>
              <a:t>‹#›</a:t>
            </a:fld>
            <a:endParaRPr lang="en-GB"/>
          </a:p>
        </p:txBody>
      </p:sp>
    </p:spTree>
    <p:extLst>
      <p:ext uri="{BB962C8B-B14F-4D97-AF65-F5344CB8AC3E}">
        <p14:creationId xmlns:p14="http://schemas.microsoft.com/office/powerpoint/2010/main" val="30680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66DF8-46C9-44C0-B0E4-3576CAA35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66BD97-F990-40CA-BDC8-04F732A80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7ABC97-1A93-4215-B7D6-58489FC681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A930A-E4CD-4AA7-8826-2469426E3F20}" type="datetimeFigureOut">
              <a:rPr lang="en-GB" smtClean="0"/>
              <a:t>02/04/2025</a:t>
            </a:fld>
            <a:endParaRPr lang="en-GB"/>
          </a:p>
        </p:txBody>
      </p:sp>
      <p:sp>
        <p:nvSpPr>
          <p:cNvPr id="5" name="Footer Placeholder 4">
            <a:extLst>
              <a:ext uri="{FF2B5EF4-FFF2-40B4-BE49-F238E27FC236}">
                <a16:creationId xmlns:a16="http://schemas.microsoft.com/office/drawing/2014/main" id="{F9734753-D9B5-427B-8A54-7CFEDA8EC3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4C308DB-17ED-46CD-8107-91396AED4C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0FDED-2D8B-4F64-B4EE-CE78933B7636}" type="slidenum">
              <a:rPr lang="en-GB" smtClean="0"/>
              <a:t>‹#›</a:t>
            </a:fld>
            <a:endParaRPr lang="en-GB"/>
          </a:p>
        </p:txBody>
      </p:sp>
    </p:spTree>
    <p:extLst>
      <p:ext uri="{BB962C8B-B14F-4D97-AF65-F5344CB8AC3E}">
        <p14:creationId xmlns:p14="http://schemas.microsoft.com/office/powerpoint/2010/main" val="4168074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hyperlink" Target="https://bluejohnstone.com/"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9.jp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6FE974-4CCF-453E-BF10-F840F3EEBFC7}"/>
              </a:ext>
            </a:extLst>
          </p:cNvPr>
          <p:cNvPicPr>
            <a:picLocks noChangeAspect="1"/>
          </p:cNvPicPr>
          <p:nvPr/>
        </p:nvPicPr>
        <p:blipFill>
          <a:blip r:embed="rId2"/>
          <a:stretch>
            <a:fillRect/>
          </a:stretch>
        </p:blipFill>
        <p:spPr>
          <a:xfrm>
            <a:off x="0" y="0"/>
            <a:ext cx="12192000" cy="3215640"/>
          </a:xfrm>
          <a:prstGeom prst="rect">
            <a:avLst/>
          </a:prstGeom>
        </p:spPr>
      </p:pic>
      <p:pic>
        <p:nvPicPr>
          <p:cNvPr id="5" name="Picture 4">
            <a:extLst>
              <a:ext uri="{FF2B5EF4-FFF2-40B4-BE49-F238E27FC236}">
                <a16:creationId xmlns:a16="http://schemas.microsoft.com/office/drawing/2014/main" id="{63E562D3-323E-4AD1-93ED-6E058B3C3BE3}"/>
              </a:ext>
            </a:extLst>
          </p:cNvPr>
          <p:cNvPicPr>
            <a:picLocks noChangeAspect="1"/>
          </p:cNvPicPr>
          <p:nvPr/>
        </p:nvPicPr>
        <p:blipFill>
          <a:blip r:embed="rId3"/>
          <a:stretch>
            <a:fillRect/>
          </a:stretch>
        </p:blipFill>
        <p:spPr>
          <a:xfrm>
            <a:off x="0" y="5440680"/>
            <a:ext cx="12192000" cy="1417320"/>
          </a:xfrm>
          <a:prstGeom prst="rect">
            <a:avLst/>
          </a:prstGeom>
        </p:spPr>
      </p:pic>
      <p:sp>
        <p:nvSpPr>
          <p:cNvPr id="6" name="TextBox 5">
            <a:extLst>
              <a:ext uri="{FF2B5EF4-FFF2-40B4-BE49-F238E27FC236}">
                <a16:creationId xmlns:a16="http://schemas.microsoft.com/office/drawing/2014/main" id="{DDAACB92-4BA5-42CB-A324-BE7E92CB16D4}"/>
              </a:ext>
            </a:extLst>
          </p:cNvPr>
          <p:cNvSpPr txBox="1"/>
          <p:nvPr/>
        </p:nvSpPr>
        <p:spPr>
          <a:xfrm>
            <a:off x="681315" y="3215640"/>
            <a:ext cx="10811437" cy="1569660"/>
          </a:xfrm>
          <a:prstGeom prst="rect">
            <a:avLst/>
          </a:prstGeom>
          <a:noFill/>
        </p:spPr>
        <p:txBody>
          <a:bodyPr wrap="square" rtlCol="0">
            <a:spAutoFit/>
          </a:bodyPr>
          <a:lstStyle/>
          <a:p>
            <a:pPr algn="ctr"/>
            <a:r>
              <a:rPr lang="en-US" sz="4000"/>
              <a:t>The </a:t>
            </a:r>
            <a:r>
              <a:rPr lang="en-US" sz="4000" dirty="0"/>
              <a:t>Geology of the Peak District National Park</a:t>
            </a:r>
          </a:p>
          <a:p>
            <a:pPr algn="ctr"/>
            <a:endParaRPr lang="en-US" sz="2800" dirty="0"/>
          </a:p>
          <a:p>
            <a:pPr algn="ctr"/>
            <a:r>
              <a:rPr lang="en-US" sz="2800" dirty="0">
                <a:solidFill>
                  <a:srgbClr val="7030A0"/>
                </a:solidFill>
              </a:rPr>
              <a:t>How the landscape we see today was made</a:t>
            </a:r>
            <a:endParaRPr lang="en-GB" sz="2800" dirty="0">
              <a:solidFill>
                <a:srgbClr val="7030A0"/>
              </a:solidFill>
            </a:endParaRPr>
          </a:p>
        </p:txBody>
      </p:sp>
      <p:pic>
        <p:nvPicPr>
          <p:cNvPr id="7" name="Picture 6">
            <a:extLst>
              <a:ext uri="{FF2B5EF4-FFF2-40B4-BE49-F238E27FC236}">
                <a16:creationId xmlns:a16="http://schemas.microsoft.com/office/drawing/2014/main" id="{DB5124D9-EB37-48F1-BF89-18DDD539E3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9867" y="3877344"/>
            <a:ext cx="2378718" cy="1475030"/>
          </a:xfrm>
          <a:prstGeom prst="rect">
            <a:avLst/>
          </a:prstGeom>
        </p:spPr>
      </p:pic>
      <p:pic>
        <p:nvPicPr>
          <p:cNvPr id="3" name="Picture 2">
            <a:extLst>
              <a:ext uri="{FF2B5EF4-FFF2-40B4-BE49-F238E27FC236}">
                <a16:creationId xmlns:a16="http://schemas.microsoft.com/office/drawing/2014/main" id="{25DC2625-118F-43E2-B50E-0A50B2F3B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5419" y="3871020"/>
            <a:ext cx="2196980" cy="1481354"/>
          </a:xfrm>
          <a:prstGeom prst="rect">
            <a:avLst/>
          </a:prstGeom>
        </p:spPr>
      </p:pic>
    </p:spTree>
    <p:extLst>
      <p:ext uri="{BB962C8B-B14F-4D97-AF65-F5344CB8AC3E}">
        <p14:creationId xmlns:p14="http://schemas.microsoft.com/office/powerpoint/2010/main" val="321916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Sandstones</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0" y="1604414"/>
            <a:ext cx="5257800" cy="3475585"/>
          </a:xfrm>
        </p:spPr>
        <p:txBody>
          <a:bodyPr>
            <a:normAutofit/>
          </a:bodyPr>
          <a:lstStyle/>
          <a:p>
            <a:pPr marL="0" indent="0">
              <a:buNone/>
            </a:pPr>
            <a:r>
              <a:rPr lang="en-GB" dirty="0"/>
              <a:t>There are fewer fossils in these rocks because they were deposited in huge rivers and deltas.  </a:t>
            </a:r>
          </a:p>
          <a:p>
            <a:pPr marL="0" indent="0">
              <a:buNone/>
            </a:pPr>
            <a:endParaRPr lang="en-GB" dirty="0"/>
          </a:p>
          <a:p>
            <a:pPr marL="0" indent="0">
              <a:buNone/>
            </a:pPr>
            <a:r>
              <a:rPr lang="en-GB" dirty="0"/>
              <a:t>The coarse sandstones are locally called ‘gritstones’.  Can you see why?</a:t>
            </a:r>
          </a:p>
          <a:p>
            <a:pPr marL="0" indent="0">
              <a:buNone/>
            </a:pPr>
            <a:endParaRPr lang="en-GB" dirty="0"/>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9" name="Picture 8">
            <a:extLst>
              <a:ext uri="{FF2B5EF4-FFF2-40B4-BE49-F238E27FC236}">
                <a16:creationId xmlns:a16="http://schemas.microsoft.com/office/drawing/2014/main" id="{45DF22CC-638B-4342-8F3B-8ADC1D47EE26}"/>
              </a:ext>
            </a:extLst>
          </p:cNvPr>
          <p:cNvPicPr>
            <a:picLocks noChangeAspect="1"/>
          </p:cNvPicPr>
          <p:nvPr/>
        </p:nvPicPr>
        <p:blipFill rotWithShape="1">
          <a:blip r:embed="rId3">
            <a:extLst>
              <a:ext uri="{28A0092B-C50C-407E-A947-70E740481C1C}">
                <a14:useLocalDpi xmlns:a14="http://schemas.microsoft.com/office/drawing/2010/main" val="0"/>
              </a:ext>
            </a:extLst>
          </a:blip>
          <a:srcRect r="18938"/>
          <a:stretch/>
        </p:blipFill>
        <p:spPr>
          <a:xfrm rot="10800000">
            <a:off x="6801842" y="603205"/>
            <a:ext cx="4656732" cy="4308490"/>
          </a:xfrm>
          <a:prstGeom prst="rect">
            <a:avLst/>
          </a:prstGeom>
        </p:spPr>
      </p:pic>
    </p:spTree>
    <p:extLst>
      <p:ext uri="{BB962C8B-B14F-4D97-AF65-F5344CB8AC3E}">
        <p14:creationId xmlns:p14="http://schemas.microsoft.com/office/powerpoint/2010/main" val="717686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Shale</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1" y="1604414"/>
            <a:ext cx="6007660" cy="3836265"/>
          </a:xfrm>
        </p:spPr>
        <p:txBody>
          <a:bodyPr>
            <a:normAutofit/>
          </a:bodyPr>
          <a:lstStyle/>
          <a:p>
            <a:pPr marL="0" indent="0">
              <a:buNone/>
            </a:pPr>
            <a:r>
              <a:rPr lang="en-GB" dirty="0"/>
              <a:t>Shale is a rock made of very fine grained sands and muds.  These are often seen layered in between beds of coarser sands.   </a:t>
            </a:r>
          </a:p>
          <a:p>
            <a:pPr marL="0" indent="0">
              <a:buNone/>
            </a:pPr>
            <a:endParaRPr lang="en-GB" dirty="0"/>
          </a:p>
          <a:p>
            <a:pPr marL="0" indent="0">
              <a:buNone/>
            </a:pPr>
            <a:r>
              <a:rPr lang="en-GB" dirty="0"/>
              <a:t>Do you think the ancient rivers had more or less energy when they were depositing shale?</a:t>
            </a:r>
          </a:p>
          <a:p>
            <a:pPr marL="0" indent="0">
              <a:buNone/>
            </a:pPr>
            <a:endParaRPr lang="en-GB" dirty="0"/>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10" name="Picture 9">
            <a:extLst>
              <a:ext uri="{FF2B5EF4-FFF2-40B4-BE49-F238E27FC236}">
                <a16:creationId xmlns:a16="http://schemas.microsoft.com/office/drawing/2014/main" id="{B07F3981-FEAC-4E71-B599-B09B296E5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025" y="1295400"/>
            <a:ext cx="4739775" cy="3568771"/>
          </a:xfrm>
          <a:prstGeom prst="rect">
            <a:avLst/>
          </a:prstGeom>
        </p:spPr>
      </p:pic>
    </p:spTree>
    <p:extLst>
      <p:ext uri="{BB962C8B-B14F-4D97-AF65-F5344CB8AC3E}">
        <p14:creationId xmlns:p14="http://schemas.microsoft.com/office/powerpoint/2010/main" val="4088993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a:xfrm>
            <a:off x="838199" y="365125"/>
            <a:ext cx="10716491" cy="1325563"/>
          </a:xfrm>
        </p:spPr>
        <p:txBody>
          <a:bodyPr/>
          <a:lstStyle/>
          <a:p>
            <a:r>
              <a:rPr lang="en-GB" b="1" dirty="0">
                <a:solidFill>
                  <a:srgbClr val="7030A0"/>
                </a:solidFill>
              </a:rPr>
              <a:t>So how did all of these rocks get to the surface?</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0" y="1604415"/>
            <a:ext cx="10515600" cy="1179656"/>
          </a:xfrm>
        </p:spPr>
        <p:txBody>
          <a:bodyPr>
            <a:normAutofit/>
          </a:bodyPr>
          <a:lstStyle/>
          <a:p>
            <a:pPr marL="0" indent="0">
              <a:buNone/>
            </a:pPr>
            <a:r>
              <a:rPr lang="en-GB" dirty="0"/>
              <a:t>Over millions of years, tectonic movements have folded the rocks into a gentle dome and lifted them up.  </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6" name="Picture 5">
            <a:extLst>
              <a:ext uri="{FF2B5EF4-FFF2-40B4-BE49-F238E27FC236}">
                <a16:creationId xmlns:a16="http://schemas.microsoft.com/office/drawing/2014/main" id="{1900029D-3377-4C70-9BDF-78974AE6CA09}"/>
              </a:ext>
            </a:extLst>
          </p:cNvPr>
          <p:cNvPicPr>
            <a:picLocks noChangeAspect="1"/>
          </p:cNvPicPr>
          <p:nvPr/>
        </p:nvPicPr>
        <p:blipFill>
          <a:blip r:embed="rId3"/>
          <a:stretch>
            <a:fillRect/>
          </a:stretch>
        </p:blipFill>
        <p:spPr>
          <a:xfrm>
            <a:off x="2185924" y="2446524"/>
            <a:ext cx="7585873" cy="3059195"/>
          </a:xfrm>
          <a:prstGeom prst="rect">
            <a:avLst/>
          </a:prstGeom>
        </p:spPr>
      </p:pic>
    </p:spTree>
    <p:extLst>
      <p:ext uri="{BB962C8B-B14F-4D97-AF65-F5344CB8AC3E}">
        <p14:creationId xmlns:p14="http://schemas.microsoft.com/office/powerpoint/2010/main" val="2949480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a:xfrm>
            <a:off x="838199" y="365125"/>
            <a:ext cx="10716491" cy="1325563"/>
          </a:xfrm>
        </p:spPr>
        <p:txBody>
          <a:bodyPr/>
          <a:lstStyle/>
          <a:p>
            <a:r>
              <a:rPr lang="en-GB" b="1" dirty="0">
                <a:solidFill>
                  <a:srgbClr val="7030A0"/>
                </a:solidFill>
              </a:rPr>
              <a:t>So how did all of these rocks get to the surface?</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0" y="1604414"/>
            <a:ext cx="6524625" cy="3836265"/>
          </a:xfrm>
        </p:spPr>
        <p:txBody>
          <a:bodyPr>
            <a:noAutofit/>
          </a:bodyPr>
          <a:lstStyle/>
          <a:p>
            <a:pPr marL="0" indent="0">
              <a:buNone/>
            </a:pPr>
            <a:r>
              <a:rPr lang="en-GB" dirty="0"/>
              <a:t>Once the rocks were exposed as land, weathering and erosion has worn them away.  </a:t>
            </a:r>
          </a:p>
          <a:p>
            <a:pPr marL="0" indent="0">
              <a:buNone/>
            </a:pPr>
            <a:endParaRPr lang="en-GB" sz="1800" dirty="0"/>
          </a:p>
          <a:p>
            <a:pPr marL="0" indent="0">
              <a:buNone/>
            </a:pPr>
            <a:r>
              <a:rPr lang="en-GB" dirty="0"/>
              <a:t>Can you think of any ways in which rocks can be eroded ?</a:t>
            </a:r>
          </a:p>
          <a:p>
            <a:pPr marL="0" indent="0">
              <a:buNone/>
            </a:pPr>
            <a:r>
              <a:rPr lang="en-GB" dirty="0"/>
              <a:t>Look again at the diagram on the previous side. Which rocks do you think will wear away first?</a:t>
            </a:r>
          </a:p>
          <a:p>
            <a:pPr marL="0" indent="0">
              <a:buNone/>
            </a:pPr>
            <a:endParaRPr lang="en-GB" dirty="0"/>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5" name="Picture 4">
            <a:extLst>
              <a:ext uri="{FF2B5EF4-FFF2-40B4-BE49-F238E27FC236}">
                <a16:creationId xmlns:a16="http://schemas.microsoft.com/office/drawing/2014/main" id="{F0B96597-4EDC-4064-8BE4-349E5CDC4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022" y="1513417"/>
            <a:ext cx="3660648" cy="3657600"/>
          </a:xfrm>
          <a:prstGeom prst="rect">
            <a:avLst/>
          </a:prstGeom>
        </p:spPr>
      </p:pic>
    </p:spTree>
    <p:extLst>
      <p:ext uri="{BB962C8B-B14F-4D97-AF65-F5344CB8AC3E}">
        <p14:creationId xmlns:p14="http://schemas.microsoft.com/office/powerpoint/2010/main" val="2990439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Some famous Peak District rocks</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sp>
        <p:nvSpPr>
          <p:cNvPr id="21" name="Flowchart: Alternate Process 20">
            <a:extLst>
              <a:ext uri="{FF2B5EF4-FFF2-40B4-BE49-F238E27FC236}">
                <a16:creationId xmlns:a16="http://schemas.microsoft.com/office/drawing/2014/main" id="{AEE241FE-056F-4B50-929D-9CD30386ADE5}"/>
              </a:ext>
            </a:extLst>
          </p:cNvPr>
          <p:cNvSpPr/>
          <p:nvPr/>
        </p:nvSpPr>
        <p:spPr>
          <a:xfrm>
            <a:off x="4861180" y="1429150"/>
            <a:ext cx="3512258" cy="1062626"/>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Millstones made from the ‘Millstone Grit’</a:t>
            </a:r>
          </a:p>
        </p:txBody>
      </p:sp>
      <p:pic>
        <p:nvPicPr>
          <p:cNvPr id="11" name="Picture 10">
            <a:extLst>
              <a:ext uri="{FF2B5EF4-FFF2-40B4-BE49-F238E27FC236}">
                <a16:creationId xmlns:a16="http://schemas.microsoft.com/office/drawing/2014/main" id="{B2F9EFA6-429A-401B-BF4C-A7D4B59C1D18}"/>
              </a:ext>
            </a:extLst>
          </p:cNvPr>
          <p:cNvPicPr>
            <a:picLocks noChangeAspect="1"/>
          </p:cNvPicPr>
          <p:nvPr/>
        </p:nvPicPr>
        <p:blipFill rotWithShape="1">
          <a:blip r:embed="rId3">
            <a:extLst>
              <a:ext uri="{28A0092B-C50C-407E-A947-70E740481C1C}">
                <a14:useLocalDpi xmlns:a14="http://schemas.microsoft.com/office/drawing/2010/main" val="0"/>
              </a:ext>
            </a:extLst>
          </a:blip>
          <a:srcRect t="6362" r="5771"/>
          <a:stretch/>
        </p:blipFill>
        <p:spPr>
          <a:xfrm>
            <a:off x="8593667" y="546795"/>
            <a:ext cx="3274014" cy="2440096"/>
          </a:xfrm>
          <a:prstGeom prst="rect">
            <a:avLst/>
          </a:prstGeom>
        </p:spPr>
      </p:pic>
      <p:pic>
        <p:nvPicPr>
          <p:cNvPr id="3" name="Picture 2">
            <a:extLst>
              <a:ext uri="{FF2B5EF4-FFF2-40B4-BE49-F238E27FC236}">
                <a16:creationId xmlns:a16="http://schemas.microsoft.com/office/drawing/2014/main" id="{845ABF4A-3A87-47F1-8D3D-248F7D563EA5}"/>
              </a:ext>
            </a:extLst>
          </p:cNvPr>
          <p:cNvPicPr>
            <a:picLocks noChangeAspect="1"/>
          </p:cNvPicPr>
          <p:nvPr/>
        </p:nvPicPr>
        <p:blipFill>
          <a:blip r:embed="rId4"/>
          <a:stretch>
            <a:fillRect/>
          </a:stretch>
        </p:blipFill>
        <p:spPr>
          <a:xfrm>
            <a:off x="7256018" y="2687852"/>
            <a:ext cx="3825919" cy="2549657"/>
          </a:xfrm>
          <a:prstGeom prst="rect">
            <a:avLst/>
          </a:prstGeom>
        </p:spPr>
      </p:pic>
      <p:pic>
        <p:nvPicPr>
          <p:cNvPr id="14" name="Picture 2" descr="\\hope\photographs\Learning_and_Discovery\Alan's Photo's\View from Stanage.jpg">
            <a:extLst>
              <a:ext uri="{FF2B5EF4-FFF2-40B4-BE49-F238E27FC236}">
                <a16:creationId xmlns:a16="http://schemas.microsoft.com/office/drawing/2014/main" id="{500BDA6A-6D4D-4E3C-81E8-4E4DE832E5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6684" y="1337385"/>
            <a:ext cx="4140115" cy="25631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llstones">
            <a:extLst>
              <a:ext uri="{FF2B5EF4-FFF2-40B4-BE49-F238E27FC236}">
                <a16:creationId xmlns:a16="http://schemas.microsoft.com/office/drawing/2014/main" id="{01465AD1-F78C-4A45-81DB-1E106D8BEF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467" y="3718670"/>
            <a:ext cx="5227108" cy="171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544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Some famous Peak District rocks</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19" name="Picture 18">
            <a:extLst>
              <a:ext uri="{FF2B5EF4-FFF2-40B4-BE49-F238E27FC236}">
                <a16:creationId xmlns:a16="http://schemas.microsoft.com/office/drawing/2014/main" id="{485ADD64-B51C-4B5C-8FC5-94EDEC8BB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865" y="374531"/>
            <a:ext cx="2851782" cy="2818362"/>
          </a:xfrm>
          <a:prstGeom prst="rect">
            <a:avLst/>
          </a:prstGeom>
        </p:spPr>
      </p:pic>
      <p:sp>
        <p:nvSpPr>
          <p:cNvPr id="21" name="Flowchart: Alternate Process 20">
            <a:extLst>
              <a:ext uri="{FF2B5EF4-FFF2-40B4-BE49-F238E27FC236}">
                <a16:creationId xmlns:a16="http://schemas.microsoft.com/office/drawing/2014/main" id="{AEE241FE-056F-4B50-929D-9CD30386ADE5}"/>
              </a:ext>
            </a:extLst>
          </p:cNvPr>
          <p:cNvSpPr/>
          <p:nvPr/>
        </p:nvSpPr>
        <p:spPr>
          <a:xfrm>
            <a:off x="713922" y="4185293"/>
            <a:ext cx="5728056" cy="1162363"/>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The Gritstone edges such as </a:t>
            </a:r>
            <a:r>
              <a:rPr lang="en-GB" sz="2800" dirty="0" err="1">
                <a:solidFill>
                  <a:schemeClr val="tx1"/>
                </a:solidFill>
              </a:rPr>
              <a:t>Stanage</a:t>
            </a:r>
            <a:r>
              <a:rPr lang="en-GB" sz="2800" dirty="0">
                <a:solidFill>
                  <a:schemeClr val="tx1"/>
                </a:solidFill>
              </a:rPr>
              <a:t>, Burbage, </a:t>
            </a:r>
            <a:r>
              <a:rPr lang="en-GB" sz="2800" dirty="0" err="1">
                <a:solidFill>
                  <a:schemeClr val="tx1"/>
                </a:solidFill>
              </a:rPr>
              <a:t>Curbar</a:t>
            </a:r>
            <a:r>
              <a:rPr lang="en-GB" sz="2800" dirty="0">
                <a:solidFill>
                  <a:schemeClr val="tx1"/>
                </a:solidFill>
              </a:rPr>
              <a:t> and The Roaches</a:t>
            </a:r>
          </a:p>
        </p:txBody>
      </p:sp>
      <p:pic>
        <p:nvPicPr>
          <p:cNvPr id="3074" name="Picture 2" descr="https://www.peakdistrict.gov.uk/__data/assets/image/0019/90730/stanage-spotlight-l.jpg">
            <a:extLst>
              <a:ext uri="{FF2B5EF4-FFF2-40B4-BE49-F238E27FC236}">
                <a16:creationId xmlns:a16="http://schemas.microsoft.com/office/drawing/2014/main" id="{CBCE8120-F0E7-4417-BD5B-887ECD663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737" y="3329217"/>
            <a:ext cx="3681553" cy="199732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7B5D2D18-D7DF-4955-9A1A-59F92CA05D4A}"/>
              </a:ext>
            </a:extLst>
          </p:cNvPr>
          <p:cNvGrpSpPr/>
          <p:nvPr/>
        </p:nvGrpSpPr>
        <p:grpSpPr>
          <a:xfrm>
            <a:off x="865047" y="1553415"/>
            <a:ext cx="6424554" cy="3701217"/>
            <a:chOff x="145564" y="486508"/>
            <a:chExt cx="7893289" cy="4471763"/>
          </a:xfrm>
        </p:grpSpPr>
        <p:pic>
          <p:nvPicPr>
            <p:cNvPr id="28" name="Picture 27">
              <a:extLst>
                <a:ext uri="{FF2B5EF4-FFF2-40B4-BE49-F238E27FC236}">
                  <a16:creationId xmlns:a16="http://schemas.microsoft.com/office/drawing/2014/main" id="{4DEAD179-02D3-4654-9F35-8AC37BE3E272}"/>
                </a:ext>
              </a:extLst>
            </p:cNvPr>
            <p:cNvPicPr>
              <a:picLocks noChangeAspect="1"/>
            </p:cNvPicPr>
            <p:nvPr/>
          </p:nvPicPr>
          <p:blipFill>
            <a:blip r:embed="rId5"/>
            <a:stretch>
              <a:fillRect/>
            </a:stretch>
          </p:blipFill>
          <p:spPr>
            <a:xfrm>
              <a:off x="145564" y="486508"/>
              <a:ext cx="4523203" cy="2594816"/>
            </a:xfrm>
            <a:prstGeom prst="rect">
              <a:avLst/>
            </a:prstGeom>
          </p:spPr>
        </p:pic>
        <p:pic>
          <p:nvPicPr>
            <p:cNvPr id="29" name="Picture 28">
              <a:extLst>
                <a:ext uri="{FF2B5EF4-FFF2-40B4-BE49-F238E27FC236}">
                  <a16:creationId xmlns:a16="http://schemas.microsoft.com/office/drawing/2014/main" id="{1C035BFE-11BB-4879-8706-ED5C8792CE93}"/>
                </a:ext>
              </a:extLst>
            </p:cNvPr>
            <p:cNvPicPr>
              <a:picLocks noChangeAspect="1"/>
            </p:cNvPicPr>
            <p:nvPr/>
          </p:nvPicPr>
          <p:blipFill>
            <a:blip r:embed="rId6"/>
            <a:stretch>
              <a:fillRect/>
            </a:stretch>
          </p:blipFill>
          <p:spPr>
            <a:xfrm>
              <a:off x="6997453" y="4539171"/>
              <a:ext cx="1041400" cy="419100"/>
            </a:xfrm>
            <a:prstGeom prst="rect">
              <a:avLst/>
            </a:prstGeom>
          </p:spPr>
        </p:pic>
      </p:grpSp>
      <p:pic>
        <p:nvPicPr>
          <p:cNvPr id="30" name="Picture 29">
            <a:extLst>
              <a:ext uri="{FF2B5EF4-FFF2-40B4-BE49-F238E27FC236}">
                <a16:creationId xmlns:a16="http://schemas.microsoft.com/office/drawing/2014/main" id="{0D3F6236-31B2-4441-BD7F-2269AF8FBB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1285" y="1863540"/>
            <a:ext cx="3568014" cy="2205882"/>
          </a:xfrm>
          <a:prstGeom prst="rect">
            <a:avLst/>
          </a:prstGeom>
        </p:spPr>
      </p:pic>
    </p:spTree>
    <p:extLst>
      <p:ext uri="{BB962C8B-B14F-4D97-AF65-F5344CB8AC3E}">
        <p14:creationId xmlns:p14="http://schemas.microsoft.com/office/powerpoint/2010/main" val="1584269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Some famous Peak District rocks</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sp>
        <p:nvSpPr>
          <p:cNvPr id="21" name="Flowchart: Alternate Process 20">
            <a:extLst>
              <a:ext uri="{FF2B5EF4-FFF2-40B4-BE49-F238E27FC236}">
                <a16:creationId xmlns:a16="http://schemas.microsoft.com/office/drawing/2014/main" id="{AEE241FE-056F-4B50-929D-9CD30386ADE5}"/>
              </a:ext>
            </a:extLst>
          </p:cNvPr>
          <p:cNvSpPr/>
          <p:nvPr/>
        </p:nvSpPr>
        <p:spPr>
          <a:xfrm>
            <a:off x="1034075" y="1690688"/>
            <a:ext cx="5498601" cy="687517"/>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Mam Tor – The Shivering Mountain </a:t>
            </a:r>
          </a:p>
        </p:txBody>
      </p:sp>
      <p:pic>
        <p:nvPicPr>
          <p:cNvPr id="9" name="Picture 8">
            <a:extLst>
              <a:ext uri="{FF2B5EF4-FFF2-40B4-BE49-F238E27FC236}">
                <a16:creationId xmlns:a16="http://schemas.microsoft.com/office/drawing/2014/main" id="{9A063D0D-480E-4D9F-9650-ACDB6B63A131}"/>
              </a:ext>
            </a:extLst>
          </p:cNvPr>
          <p:cNvPicPr>
            <a:picLocks noChangeAspect="1"/>
          </p:cNvPicPr>
          <p:nvPr/>
        </p:nvPicPr>
        <p:blipFill>
          <a:blip r:embed="rId3"/>
          <a:stretch>
            <a:fillRect/>
          </a:stretch>
        </p:blipFill>
        <p:spPr>
          <a:xfrm>
            <a:off x="7344334" y="1273051"/>
            <a:ext cx="4009466" cy="3917015"/>
          </a:xfrm>
          <a:prstGeom prst="rect">
            <a:avLst/>
          </a:prstGeom>
        </p:spPr>
      </p:pic>
      <p:pic>
        <p:nvPicPr>
          <p:cNvPr id="2050" name="Picture 2" descr="Peverill Castle in Castleton looking towards Mam Tor">
            <a:extLst>
              <a:ext uri="{FF2B5EF4-FFF2-40B4-BE49-F238E27FC236}">
                <a16:creationId xmlns:a16="http://schemas.microsoft.com/office/drawing/2014/main" id="{6AA04EF7-2398-4E37-8C6C-952A08E42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51" y="2983654"/>
            <a:ext cx="6578924" cy="215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185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Some famous Peak District rocks</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sp>
        <p:nvSpPr>
          <p:cNvPr id="21" name="Flowchart: Alternate Process 20">
            <a:extLst>
              <a:ext uri="{FF2B5EF4-FFF2-40B4-BE49-F238E27FC236}">
                <a16:creationId xmlns:a16="http://schemas.microsoft.com/office/drawing/2014/main" id="{AEE241FE-056F-4B50-929D-9CD30386ADE5}"/>
              </a:ext>
            </a:extLst>
          </p:cNvPr>
          <p:cNvSpPr/>
          <p:nvPr/>
        </p:nvSpPr>
        <p:spPr>
          <a:xfrm>
            <a:off x="2311400" y="1411277"/>
            <a:ext cx="1770924" cy="687517"/>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Blue John</a:t>
            </a:r>
          </a:p>
        </p:txBody>
      </p:sp>
      <p:pic>
        <p:nvPicPr>
          <p:cNvPr id="3" name="Picture 2">
            <a:extLst>
              <a:ext uri="{FF2B5EF4-FFF2-40B4-BE49-F238E27FC236}">
                <a16:creationId xmlns:a16="http://schemas.microsoft.com/office/drawing/2014/main" id="{6E2C418B-0FB6-4025-AC9C-DF2C30EC6718}"/>
              </a:ext>
            </a:extLst>
          </p:cNvPr>
          <p:cNvPicPr>
            <a:picLocks noChangeAspect="1"/>
          </p:cNvPicPr>
          <p:nvPr/>
        </p:nvPicPr>
        <p:blipFill>
          <a:blip r:embed="rId3"/>
          <a:stretch>
            <a:fillRect/>
          </a:stretch>
        </p:blipFill>
        <p:spPr>
          <a:xfrm>
            <a:off x="6462343" y="1515534"/>
            <a:ext cx="5061376" cy="2611210"/>
          </a:xfrm>
          <a:prstGeom prst="rect">
            <a:avLst/>
          </a:prstGeom>
        </p:spPr>
      </p:pic>
      <p:pic>
        <p:nvPicPr>
          <p:cNvPr id="5" name="Picture 4">
            <a:extLst>
              <a:ext uri="{FF2B5EF4-FFF2-40B4-BE49-F238E27FC236}">
                <a16:creationId xmlns:a16="http://schemas.microsoft.com/office/drawing/2014/main" id="{8CE2F2AD-91AA-4A0E-A20B-036C78C5EA18}"/>
              </a:ext>
            </a:extLst>
          </p:cNvPr>
          <p:cNvPicPr>
            <a:picLocks noChangeAspect="1"/>
          </p:cNvPicPr>
          <p:nvPr/>
        </p:nvPicPr>
        <p:blipFill>
          <a:blip r:embed="rId4"/>
          <a:stretch>
            <a:fillRect/>
          </a:stretch>
        </p:blipFill>
        <p:spPr>
          <a:xfrm>
            <a:off x="3313622" y="2333197"/>
            <a:ext cx="2938092" cy="2938092"/>
          </a:xfrm>
          <a:prstGeom prst="rect">
            <a:avLst/>
          </a:prstGeom>
        </p:spPr>
      </p:pic>
      <p:sp>
        <p:nvSpPr>
          <p:cNvPr id="6" name="TextBox 5">
            <a:extLst>
              <a:ext uri="{FF2B5EF4-FFF2-40B4-BE49-F238E27FC236}">
                <a16:creationId xmlns:a16="http://schemas.microsoft.com/office/drawing/2014/main" id="{EE17F3FF-C9CE-4B3F-8DC3-6FAB4653157D}"/>
              </a:ext>
            </a:extLst>
          </p:cNvPr>
          <p:cNvSpPr txBox="1"/>
          <p:nvPr/>
        </p:nvSpPr>
        <p:spPr>
          <a:xfrm>
            <a:off x="6773333" y="4377267"/>
            <a:ext cx="4148667" cy="923330"/>
          </a:xfrm>
          <a:prstGeom prst="rect">
            <a:avLst/>
          </a:prstGeom>
          <a:noFill/>
        </p:spPr>
        <p:txBody>
          <a:bodyPr wrap="square" rtlCol="0">
            <a:spAutoFit/>
          </a:bodyPr>
          <a:lstStyle/>
          <a:p>
            <a:r>
              <a:rPr lang="en-GB" dirty="0"/>
              <a:t>Images from </a:t>
            </a:r>
            <a:r>
              <a:rPr lang="en-US" dirty="0">
                <a:hlinkClick r:id="rId5"/>
              </a:rPr>
              <a:t>Stunning </a:t>
            </a:r>
            <a:r>
              <a:rPr lang="en-US" dirty="0" err="1">
                <a:hlinkClick r:id="rId5"/>
              </a:rPr>
              <a:t>Showcave</a:t>
            </a:r>
            <a:r>
              <a:rPr lang="en-US" dirty="0">
                <a:hlinkClick r:id="rId5"/>
              </a:rPr>
              <a:t> and Working Blue John Mine | </a:t>
            </a:r>
            <a:r>
              <a:rPr lang="en-US" dirty="0" err="1">
                <a:hlinkClick r:id="rId5"/>
              </a:rPr>
              <a:t>Treak</a:t>
            </a:r>
            <a:r>
              <a:rPr lang="en-US" dirty="0">
                <a:hlinkClick r:id="rId5"/>
              </a:rPr>
              <a:t> Cliff Cavern</a:t>
            </a:r>
            <a:endParaRPr lang="en-GB" dirty="0"/>
          </a:p>
        </p:txBody>
      </p:sp>
      <p:pic>
        <p:nvPicPr>
          <p:cNvPr id="8" name="Picture 7">
            <a:extLst>
              <a:ext uri="{FF2B5EF4-FFF2-40B4-BE49-F238E27FC236}">
                <a16:creationId xmlns:a16="http://schemas.microsoft.com/office/drawing/2014/main" id="{58357C12-8DCD-42AA-8B84-EA5B4BF11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2333197"/>
            <a:ext cx="1953804" cy="2610510"/>
          </a:xfrm>
          <a:prstGeom prst="rect">
            <a:avLst/>
          </a:prstGeom>
        </p:spPr>
      </p:pic>
    </p:spTree>
    <p:extLst>
      <p:ext uri="{BB962C8B-B14F-4D97-AF65-F5344CB8AC3E}">
        <p14:creationId xmlns:p14="http://schemas.microsoft.com/office/powerpoint/2010/main" val="603068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Some famous Peak District rocks</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sp>
        <p:nvSpPr>
          <p:cNvPr id="21" name="Flowchart: Alternate Process 20">
            <a:extLst>
              <a:ext uri="{FF2B5EF4-FFF2-40B4-BE49-F238E27FC236}">
                <a16:creationId xmlns:a16="http://schemas.microsoft.com/office/drawing/2014/main" id="{AEE241FE-056F-4B50-929D-9CD30386ADE5}"/>
              </a:ext>
            </a:extLst>
          </p:cNvPr>
          <p:cNvSpPr/>
          <p:nvPr/>
        </p:nvSpPr>
        <p:spPr>
          <a:xfrm>
            <a:off x="2396068" y="1548254"/>
            <a:ext cx="2302934" cy="687517"/>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Kinder Scout</a:t>
            </a:r>
          </a:p>
        </p:txBody>
      </p:sp>
      <p:pic>
        <p:nvPicPr>
          <p:cNvPr id="1026" name="Picture 2" descr="https://www.peakdistrict.gov.uk/__data/assets/image/0031/92578/banner-mass-trespass.jpg">
            <a:extLst>
              <a:ext uri="{FF2B5EF4-FFF2-40B4-BE49-F238E27FC236}">
                <a16:creationId xmlns:a16="http://schemas.microsoft.com/office/drawing/2014/main" id="{373A8C37-CFE0-42EB-8B7D-FFA8AB28A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59" y="2793472"/>
            <a:ext cx="6179223" cy="20278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2948A4-2193-4178-B9FC-EAA9A7BAA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5819" y="1479414"/>
            <a:ext cx="4836004" cy="3627003"/>
          </a:xfrm>
          <a:prstGeom prst="rect">
            <a:avLst/>
          </a:prstGeom>
        </p:spPr>
      </p:pic>
    </p:spTree>
    <p:extLst>
      <p:ext uri="{BB962C8B-B14F-4D97-AF65-F5344CB8AC3E}">
        <p14:creationId xmlns:p14="http://schemas.microsoft.com/office/powerpoint/2010/main" val="2724160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How might the rocks change in the future?</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3074" name="Picture 2" descr="The Trinnacle above Dove Stones">
            <a:extLst>
              <a:ext uri="{FF2B5EF4-FFF2-40B4-BE49-F238E27FC236}">
                <a16:creationId xmlns:a16="http://schemas.microsoft.com/office/drawing/2014/main" id="{3803D030-5D61-4964-9D52-C7FF56371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3" y="3616792"/>
            <a:ext cx="5160133" cy="16933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ock climbing">
            <a:extLst>
              <a:ext uri="{FF2B5EF4-FFF2-40B4-BE49-F238E27FC236}">
                <a16:creationId xmlns:a16="http://schemas.microsoft.com/office/drawing/2014/main" id="{842BBE33-4914-4FB2-9897-A5F0AD911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599" y="1447178"/>
            <a:ext cx="3652980" cy="19818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8704226-6022-40C2-A404-67CDE2542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5207" y="1447178"/>
            <a:ext cx="3652980" cy="3689510"/>
          </a:xfrm>
          <a:prstGeom prst="rect">
            <a:avLst/>
          </a:prstGeom>
        </p:spPr>
      </p:pic>
      <p:pic>
        <p:nvPicPr>
          <p:cNvPr id="5" name="Picture 4">
            <a:extLst>
              <a:ext uri="{FF2B5EF4-FFF2-40B4-BE49-F238E27FC236}">
                <a16:creationId xmlns:a16="http://schemas.microsoft.com/office/drawing/2014/main" id="{762B3F29-E231-4397-B7B6-74CB9AEF75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2368" y="1519941"/>
            <a:ext cx="2556049" cy="3855493"/>
          </a:xfrm>
          <a:prstGeom prst="rect">
            <a:avLst/>
          </a:prstGeom>
        </p:spPr>
      </p:pic>
    </p:spTree>
    <p:extLst>
      <p:ext uri="{BB962C8B-B14F-4D97-AF65-F5344CB8AC3E}">
        <p14:creationId xmlns:p14="http://schemas.microsoft.com/office/powerpoint/2010/main" val="3333536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5F954-337F-4C8A-9FA8-04F5C0704843}"/>
              </a:ext>
            </a:extLst>
          </p:cNvPr>
          <p:cNvSpPr>
            <a:spLocks noGrp="1"/>
          </p:cNvSpPr>
          <p:nvPr>
            <p:ph type="title"/>
          </p:nvPr>
        </p:nvSpPr>
        <p:spPr/>
        <p:txBody>
          <a:bodyPr/>
          <a:lstStyle/>
          <a:p>
            <a:r>
              <a:rPr lang="en-GB" b="1" dirty="0">
                <a:solidFill>
                  <a:srgbClr val="7030A0"/>
                </a:solidFill>
              </a:rPr>
              <a:t>Key vocabulary</a:t>
            </a:r>
          </a:p>
        </p:txBody>
      </p:sp>
      <p:pic>
        <p:nvPicPr>
          <p:cNvPr id="9" name="Picture 8"/>
          <p:cNvPicPr>
            <a:picLocks noChangeAspect="1"/>
          </p:cNvPicPr>
          <p:nvPr/>
        </p:nvPicPr>
        <p:blipFill>
          <a:blip r:embed="rId2"/>
          <a:stretch>
            <a:fillRect/>
          </a:stretch>
        </p:blipFill>
        <p:spPr>
          <a:xfrm>
            <a:off x="0" y="5440680"/>
            <a:ext cx="12192000" cy="1417320"/>
          </a:xfrm>
          <a:prstGeom prst="rect">
            <a:avLst/>
          </a:prstGeom>
        </p:spPr>
      </p:pic>
      <p:sp>
        <p:nvSpPr>
          <p:cNvPr id="5" name="Content Placeholder 2">
            <a:extLst>
              <a:ext uri="{FF2B5EF4-FFF2-40B4-BE49-F238E27FC236}">
                <a16:creationId xmlns:a16="http://schemas.microsoft.com/office/drawing/2014/main" id="{60F1FDF3-4139-4920-884C-A754C09973B8}"/>
              </a:ext>
            </a:extLst>
          </p:cNvPr>
          <p:cNvSpPr txBox="1">
            <a:spLocks/>
          </p:cNvSpPr>
          <p:nvPr/>
        </p:nvSpPr>
        <p:spPr>
          <a:xfrm>
            <a:off x="935182" y="1562878"/>
            <a:ext cx="1960418" cy="3615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b="1" dirty="0"/>
              <a:t>Rock </a:t>
            </a:r>
          </a:p>
          <a:p>
            <a:pPr marL="0" indent="0">
              <a:spcBef>
                <a:spcPts val="0"/>
              </a:spcBef>
              <a:spcAft>
                <a:spcPts val="600"/>
              </a:spcAft>
              <a:buFont typeface="Arial" panose="020B0604020202020204" pitchFamily="34" charset="0"/>
              <a:buNone/>
            </a:pPr>
            <a:endParaRPr lang="en-US" b="1" dirty="0"/>
          </a:p>
          <a:p>
            <a:pPr marL="0" indent="0">
              <a:spcBef>
                <a:spcPts val="0"/>
              </a:spcBef>
              <a:spcAft>
                <a:spcPts val="600"/>
              </a:spcAft>
              <a:buFont typeface="Arial" panose="020B0604020202020204" pitchFamily="34" charset="0"/>
              <a:buNone/>
            </a:pPr>
            <a:endParaRPr lang="en-US" b="1" dirty="0"/>
          </a:p>
          <a:p>
            <a:pPr marL="0" indent="0">
              <a:spcBef>
                <a:spcPts val="0"/>
              </a:spcBef>
              <a:spcAft>
                <a:spcPts val="600"/>
              </a:spcAft>
              <a:buFont typeface="Arial" panose="020B0604020202020204" pitchFamily="34" charset="0"/>
              <a:buNone/>
            </a:pPr>
            <a:r>
              <a:rPr lang="en-US" b="1" dirty="0"/>
              <a:t>Fossil</a:t>
            </a:r>
            <a:r>
              <a:rPr lang="en-US" dirty="0"/>
              <a:t> </a:t>
            </a:r>
          </a:p>
          <a:p>
            <a:pPr marL="0" indent="0">
              <a:spcBef>
                <a:spcPts val="0"/>
              </a:spcBef>
              <a:spcAft>
                <a:spcPts val="600"/>
              </a:spcAft>
              <a:buFont typeface="Arial" panose="020B0604020202020204" pitchFamily="34" charset="0"/>
              <a:buNone/>
            </a:pPr>
            <a:r>
              <a:rPr lang="en-US" dirty="0"/>
              <a:t> </a:t>
            </a:r>
          </a:p>
          <a:p>
            <a:pPr marL="0" indent="0">
              <a:spcBef>
                <a:spcPts val="0"/>
              </a:spcBef>
              <a:spcAft>
                <a:spcPts val="600"/>
              </a:spcAft>
              <a:buFont typeface="Arial" panose="020B0604020202020204" pitchFamily="34" charset="0"/>
              <a:buNone/>
            </a:pPr>
            <a:endParaRPr lang="en-US" dirty="0"/>
          </a:p>
          <a:p>
            <a:pPr marL="0" indent="0">
              <a:spcBef>
                <a:spcPts val="0"/>
              </a:spcBef>
              <a:spcAft>
                <a:spcPts val="600"/>
              </a:spcAft>
              <a:buFont typeface="Arial" panose="020B0604020202020204" pitchFamily="34" charset="0"/>
              <a:buNone/>
            </a:pPr>
            <a:r>
              <a:rPr lang="en-US" b="1" dirty="0"/>
              <a:t>Tectonic Movements</a:t>
            </a:r>
            <a:r>
              <a:rPr lang="en-US" dirty="0"/>
              <a:t>  </a:t>
            </a:r>
            <a:endParaRPr lang="en-US" b="1" dirty="0"/>
          </a:p>
        </p:txBody>
      </p:sp>
      <p:sp>
        <p:nvSpPr>
          <p:cNvPr id="8" name="Content Placeholder 2">
            <a:extLst>
              <a:ext uri="{FF2B5EF4-FFF2-40B4-BE49-F238E27FC236}">
                <a16:creationId xmlns:a16="http://schemas.microsoft.com/office/drawing/2014/main" id="{3D984085-7580-4929-BCFE-1121E8C65D19}"/>
              </a:ext>
            </a:extLst>
          </p:cNvPr>
          <p:cNvSpPr>
            <a:spLocks noGrp="1"/>
          </p:cNvSpPr>
          <p:nvPr>
            <p:ph idx="1"/>
          </p:nvPr>
        </p:nvSpPr>
        <p:spPr>
          <a:xfrm>
            <a:off x="3190009" y="1392670"/>
            <a:ext cx="7773266" cy="3615055"/>
          </a:xfrm>
        </p:spPr>
        <p:txBody>
          <a:bodyPr>
            <a:noAutofit/>
          </a:bodyPr>
          <a:lstStyle/>
          <a:p>
            <a:pPr marL="0" indent="0">
              <a:spcBef>
                <a:spcPts val="0"/>
              </a:spcBef>
              <a:spcAft>
                <a:spcPts val="600"/>
              </a:spcAft>
              <a:buNone/>
            </a:pPr>
            <a:r>
              <a:rPr lang="en-US" dirty="0"/>
              <a:t>a solid material which is naturally occurring.  It can be made of minerals, animal and plant remains, and pieces of other rocks.</a:t>
            </a:r>
            <a:endParaRPr lang="en-US" b="1" dirty="0"/>
          </a:p>
          <a:p>
            <a:pPr marL="0" indent="0">
              <a:spcBef>
                <a:spcPts val="0"/>
              </a:spcBef>
              <a:spcAft>
                <a:spcPts val="600"/>
              </a:spcAft>
              <a:buNone/>
            </a:pPr>
            <a:endParaRPr lang="en-US" sz="1100" b="1" dirty="0"/>
          </a:p>
          <a:p>
            <a:pPr marL="0" indent="0">
              <a:spcBef>
                <a:spcPts val="0"/>
              </a:spcBef>
              <a:spcAft>
                <a:spcPts val="600"/>
              </a:spcAft>
              <a:buNone/>
            </a:pPr>
            <a:r>
              <a:rPr lang="en-US" dirty="0"/>
              <a:t>the remains of dead creatures and plants which have been preserved in rocks. </a:t>
            </a:r>
          </a:p>
          <a:p>
            <a:pPr marL="0" indent="0">
              <a:spcBef>
                <a:spcPts val="0"/>
              </a:spcBef>
              <a:spcAft>
                <a:spcPts val="600"/>
              </a:spcAft>
              <a:buNone/>
            </a:pPr>
            <a:endParaRPr lang="en-US" dirty="0"/>
          </a:p>
          <a:p>
            <a:pPr marL="0" indent="0">
              <a:spcBef>
                <a:spcPts val="0"/>
              </a:spcBef>
              <a:spcAft>
                <a:spcPts val="600"/>
              </a:spcAft>
              <a:buNone/>
            </a:pPr>
            <a:r>
              <a:rPr lang="en-US" dirty="0"/>
              <a:t>movements of the crust (the hard outer layer of the Earth) which form mountains and can cause earthquakes.</a:t>
            </a:r>
            <a:endParaRPr lang="en-US" b="1" dirty="0"/>
          </a:p>
        </p:txBody>
      </p:sp>
    </p:spTree>
    <p:extLst>
      <p:ext uri="{BB962C8B-B14F-4D97-AF65-F5344CB8AC3E}">
        <p14:creationId xmlns:p14="http://schemas.microsoft.com/office/powerpoint/2010/main" val="163019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Where would you like to visit?</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8" name="Picture 7">
            <a:extLst>
              <a:ext uri="{FF2B5EF4-FFF2-40B4-BE49-F238E27FC236}">
                <a16:creationId xmlns:a16="http://schemas.microsoft.com/office/drawing/2014/main" id="{B8704226-6022-40C2-A404-67CDE2542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143" y="1447177"/>
            <a:ext cx="3779044" cy="3816835"/>
          </a:xfrm>
          <a:prstGeom prst="rect">
            <a:avLst/>
          </a:prstGeom>
        </p:spPr>
      </p:pic>
      <p:pic>
        <p:nvPicPr>
          <p:cNvPr id="5" name="Picture 4">
            <a:extLst>
              <a:ext uri="{FF2B5EF4-FFF2-40B4-BE49-F238E27FC236}">
                <a16:creationId xmlns:a16="http://schemas.microsoft.com/office/drawing/2014/main" id="{762B3F29-E231-4397-B7B6-74CB9AEF7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3720" y="1447178"/>
            <a:ext cx="2556049" cy="3855493"/>
          </a:xfrm>
          <a:prstGeom prst="rect">
            <a:avLst/>
          </a:prstGeom>
        </p:spPr>
      </p:pic>
      <p:pic>
        <p:nvPicPr>
          <p:cNvPr id="10" name="Picture 9">
            <a:extLst>
              <a:ext uri="{FF2B5EF4-FFF2-40B4-BE49-F238E27FC236}">
                <a16:creationId xmlns:a16="http://schemas.microsoft.com/office/drawing/2014/main" id="{1E1F6A12-AAE3-4846-9BBC-9C0826CFE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14" y="1844085"/>
            <a:ext cx="4130532" cy="2746965"/>
          </a:xfrm>
          <a:prstGeom prst="rect">
            <a:avLst/>
          </a:prstGeom>
        </p:spPr>
      </p:pic>
    </p:spTree>
    <p:extLst>
      <p:ext uri="{BB962C8B-B14F-4D97-AF65-F5344CB8AC3E}">
        <p14:creationId xmlns:p14="http://schemas.microsoft.com/office/powerpoint/2010/main" val="3627381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009E-6703-46A7-BF76-6417A1B50806}"/>
              </a:ext>
            </a:extLst>
          </p:cNvPr>
          <p:cNvSpPr>
            <a:spLocks noGrp="1"/>
          </p:cNvSpPr>
          <p:nvPr>
            <p:ph type="title"/>
          </p:nvPr>
        </p:nvSpPr>
        <p:spPr/>
        <p:txBody>
          <a:bodyPr/>
          <a:lstStyle/>
          <a:p>
            <a:r>
              <a:rPr lang="en-GB" b="1" dirty="0">
                <a:solidFill>
                  <a:srgbClr val="7030A0"/>
                </a:solidFill>
              </a:rPr>
              <a:t>Do you know the three main types of rocks?</a:t>
            </a:r>
          </a:p>
        </p:txBody>
      </p:sp>
      <p:sp>
        <p:nvSpPr>
          <p:cNvPr id="3" name="Content Placeholder 2">
            <a:extLst>
              <a:ext uri="{FF2B5EF4-FFF2-40B4-BE49-F238E27FC236}">
                <a16:creationId xmlns:a16="http://schemas.microsoft.com/office/drawing/2014/main" id="{8CCD2835-1626-4856-8AA8-633FB824ABCB}"/>
              </a:ext>
            </a:extLst>
          </p:cNvPr>
          <p:cNvSpPr>
            <a:spLocks noGrp="1"/>
          </p:cNvSpPr>
          <p:nvPr>
            <p:ph idx="1"/>
          </p:nvPr>
        </p:nvSpPr>
        <p:spPr>
          <a:xfrm>
            <a:off x="973666" y="4689158"/>
            <a:ext cx="2870200" cy="587693"/>
          </a:xfrm>
        </p:spPr>
        <p:txBody>
          <a:bodyPr/>
          <a:lstStyle/>
          <a:p>
            <a:pPr marL="0" indent="0">
              <a:buNone/>
            </a:pPr>
            <a:r>
              <a:rPr lang="en-GB" dirty="0"/>
              <a:t>Sedimentary</a:t>
            </a:r>
          </a:p>
        </p:txBody>
      </p:sp>
      <p:pic>
        <p:nvPicPr>
          <p:cNvPr id="4" name="Picture 3">
            <a:extLst>
              <a:ext uri="{FF2B5EF4-FFF2-40B4-BE49-F238E27FC236}">
                <a16:creationId xmlns:a16="http://schemas.microsoft.com/office/drawing/2014/main" id="{0BEBA04F-AF66-4602-819C-96BEC051321F}"/>
              </a:ext>
            </a:extLst>
          </p:cNvPr>
          <p:cNvPicPr>
            <a:picLocks noChangeAspect="1"/>
          </p:cNvPicPr>
          <p:nvPr/>
        </p:nvPicPr>
        <p:blipFill>
          <a:blip r:embed="rId2"/>
          <a:stretch>
            <a:fillRect/>
          </a:stretch>
        </p:blipFill>
        <p:spPr>
          <a:xfrm>
            <a:off x="0" y="5440680"/>
            <a:ext cx="12192000" cy="1417320"/>
          </a:xfrm>
          <a:prstGeom prst="rect">
            <a:avLst/>
          </a:prstGeom>
        </p:spPr>
      </p:pic>
      <p:pic>
        <p:nvPicPr>
          <p:cNvPr id="1028" name="Picture 4" descr="Specious Timescales from Sedimentary Layers - Eos">
            <a:extLst>
              <a:ext uri="{FF2B5EF4-FFF2-40B4-BE49-F238E27FC236}">
                <a16:creationId xmlns:a16="http://schemas.microsoft.com/office/drawing/2014/main" id="{C1231090-D62A-4D3E-9956-4A6013774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33" y="1811656"/>
            <a:ext cx="3564467" cy="200501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7B6BBB9-4086-45B4-8283-8BE9E17E413D}"/>
              </a:ext>
            </a:extLst>
          </p:cNvPr>
          <p:cNvSpPr txBox="1">
            <a:spLocks/>
          </p:cNvSpPr>
          <p:nvPr/>
        </p:nvSpPr>
        <p:spPr>
          <a:xfrm>
            <a:off x="5588002" y="4626412"/>
            <a:ext cx="1769532" cy="713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Igneous			</a:t>
            </a:r>
          </a:p>
        </p:txBody>
      </p:sp>
      <p:sp>
        <p:nvSpPr>
          <p:cNvPr id="9" name="Content Placeholder 2">
            <a:extLst>
              <a:ext uri="{FF2B5EF4-FFF2-40B4-BE49-F238E27FC236}">
                <a16:creationId xmlns:a16="http://schemas.microsoft.com/office/drawing/2014/main" id="{8C3E9C75-2DBA-4663-BD14-C5BD40420586}"/>
              </a:ext>
            </a:extLst>
          </p:cNvPr>
          <p:cNvSpPr txBox="1">
            <a:spLocks/>
          </p:cNvSpPr>
          <p:nvPr/>
        </p:nvSpPr>
        <p:spPr>
          <a:xfrm>
            <a:off x="8695268" y="4605814"/>
            <a:ext cx="2336800" cy="50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Metamorphic </a:t>
            </a:r>
          </a:p>
        </p:txBody>
      </p:sp>
      <p:pic>
        <p:nvPicPr>
          <p:cNvPr id="1030" name="Picture 6" descr="Igneous Rocks | Types Of Igneous Rocks | DK Find Out">
            <a:extLst>
              <a:ext uri="{FF2B5EF4-FFF2-40B4-BE49-F238E27FC236}">
                <a16:creationId xmlns:a16="http://schemas.microsoft.com/office/drawing/2014/main" id="{66840F0C-0ECC-4009-8A56-7424C2B3A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404" y="1690688"/>
            <a:ext cx="3095192" cy="22521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tamorphic Rocks">
            <a:extLst>
              <a:ext uri="{FF2B5EF4-FFF2-40B4-BE49-F238E27FC236}">
                <a16:creationId xmlns:a16="http://schemas.microsoft.com/office/drawing/2014/main" id="{A9C7AE73-9279-411A-8F59-098E05BBF4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9114" y="1690687"/>
            <a:ext cx="3227054" cy="241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9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How do we know that there are rocks in the Peak District?</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0" y="4292196"/>
            <a:ext cx="10515600" cy="1148484"/>
          </a:xfrm>
        </p:spPr>
        <p:txBody>
          <a:bodyPr/>
          <a:lstStyle/>
          <a:p>
            <a:pPr marL="0" indent="0">
              <a:buNone/>
            </a:pPr>
            <a:r>
              <a:rPr lang="en-GB" dirty="0"/>
              <a:t>We can see them where they occur naturally at the Earth’s surface.  And of course, without them we wouldn’t be standing on anything. </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5" name="Picture 4">
            <a:extLst>
              <a:ext uri="{FF2B5EF4-FFF2-40B4-BE49-F238E27FC236}">
                <a16:creationId xmlns:a16="http://schemas.microsoft.com/office/drawing/2014/main" id="{4D050BFF-37FE-485C-9AAE-429DD962C4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9228" y="1835237"/>
            <a:ext cx="3459971" cy="2239370"/>
          </a:xfrm>
          <a:prstGeom prst="rect">
            <a:avLst/>
          </a:prstGeom>
        </p:spPr>
      </p:pic>
      <p:pic>
        <p:nvPicPr>
          <p:cNvPr id="7" name="Picture 6">
            <a:extLst>
              <a:ext uri="{FF2B5EF4-FFF2-40B4-BE49-F238E27FC236}">
                <a16:creationId xmlns:a16="http://schemas.microsoft.com/office/drawing/2014/main" id="{BE54CF8B-65B1-4AD9-AE69-90898B7EF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802" y="1235525"/>
            <a:ext cx="2954090" cy="2983631"/>
          </a:xfrm>
          <a:prstGeom prst="rect">
            <a:avLst/>
          </a:prstGeom>
        </p:spPr>
      </p:pic>
    </p:spTree>
    <p:extLst>
      <p:ext uri="{BB962C8B-B14F-4D97-AF65-F5344CB8AC3E}">
        <p14:creationId xmlns:p14="http://schemas.microsoft.com/office/powerpoint/2010/main" val="2723731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How do we know that there are rocks in the Peak District?</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1" y="4613689"/>
            <a:ext cx="10515599" cy="1148484"/>
          </a:xfrm>
        </p:spPr>
        <p:txBody>
          <a:bodyPr>
            <a:normAutofit/>
          </a:bodyPr>
          <a:lstStyle/>
          <a:p>
            <a:pPr marL="0" indent="0">
              <a:buNone/>
            </a:pPr>
            <a:r>
              <a:rPr lang="en-GB" dirty="0"/>
              <a:t>They underpin all of the beautiful views of dramatic landscapes which we see in the National Park. </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6" name="Picture 5">
            <a:extLst>
              <a:ext uri="{FF2B5EF4-FFF2-40B4-BE49-F238E27FC236}">
                <a16:creationId xmlns:a16="http://schemas.microsoft.com/office/drawing/2014/main" id="{DEED4B2A-2FB5-4A48-A352-1B8F7F6200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1656" y="1862496"/>
            <a:ext cx="4079404" cy="2529617"/>
          </a:xfrm>
          <a:prstGeom prst="rect">
            <a:avLst/>
          </a:prstGeom>
        </p:spPr>
      </p:pic>
      <p:pic>
        <p:nvPicPr>
          <p:cNvPr id="8" name="Picture 7">
            <a:extLst>
              <a:ext uri="{FF2B5EF4-FFF2-40B4-BE49-F238E27FC236}">
                <a16:creationId xmlns:a16="http://schemas.microsoft.com/office/drawing/2014/main" id="{84C1BEC7-D8E2-4C12-83A1-97E02F719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560" y="1862496"/>
            <a:ext cx="3899239" cy="2593010"/>
          </a:xfrm>
          <a:prstGeom prst="rect">
            <a:avLst/>
          </a:prstGeom>
        </p:spPr>
      </p:pic>
    </p:spTree>
    <p:extLst>
      <p:ext uri="{BB962C8B-B14F-4D97-AF65-F5344CB8AC3E}">
        <p14:creationId xmlns:p14="http://schemas.microsoft.com/office/powerpoint/2010/main" val="1616315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The rocks in the Peak District</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1" y="1567469"/>
            <a:ext cx="5095020" cy="3656464"/>
          </a:xfrm>
        </p:spPr>
        <p:txBody>
          <a:bodyPr>
            <a:normAutofit/>
          </a:bodyPr>
          <a:lstStyle/>
          <a:p>
            <a:pPr marL="0" indent="0">
              <a:buNone/>
            </a:pPr>
            <a:r>
              <a:rPr lang="en-GB" dirty="0"/>
              <a:t>Most of the rocks in the Peak District are sedimentary.  They were formed between roughly 350 and 300 million years ago when what is now Britain lay close to the equator.  During this time, much of what became the Peak District was under water.  </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5" name="Picture 4">
            <a:extLst>
              <a:ext uri="{FF2B5EF4-FFF2-40B4-BE49-F238E27FC236}">
                <a16:creationId xmlns:a16="http://schemas.microsoft.com/office/drawing/2014/main" id="{E2D43393-60FE-481C-8689-68E9367B22FC}"/>
              </a:ext>
            </a:extLst>
          </p:cNvPr>
          <p:cNvPicPr>
            <a:picLocks noChangeAspect="1"/>
          </p:cNvPicPr>
          <p:nvPr/>
        </p:nvPicPr>
        <p:blipFill>
          <a:blip r:embed="rId3"/>
          <a:stretch>
            <a:fillRect/>
          </a:stretch>
        </p:blipFill>
        <p:spPr>
          <a:xfrm>
            <a:off x="6096000" y="1567469"/>
            <a:ext cx="5559276" cy="3257082"/>
          </a:xfrm>
          <a:prstGeom prst="rect">
            <a:avLst/>
          </a:prstGeom>
        </p:spPr>
      </p:pic>
    </p:spTree>
    <p:extLst>
      <p:ext uri="{BB962C8B-B14F-4D97-AF65-F5344CB8AC3E}">
        <p14:creationId xmlns:p14="http://schemas.microsoft.com/office/powerpoint/2010/main" val="174344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Limestones</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1" y="1571625"/>
            <a:ext cx="5905500" cy="3869055"/>
          </a:xfrm>
        </p:spPr>
        <p:txBody>
          <a:bodyPr>
            <a:noAutofit/>
          </a:bodyPr>
          <a:lstStyle/>
          <a:p>
            <a:pPr marL="0" indent="0">
              <a:buNone/>
            </a:pPr>
            <a:r>
              <a:rPr lang="en-GB" dirty="0"/>
              <a:t>The limestones of the Peak District are generally white or pale grey.  They are the oldest rocks in the Peak District: around 350 – 330 million years old. </a:t>
            </a:r>
          </a:p>
          <a:p>
            <a:pPr marL="0" indent="0">
              <a:buNone/>
            </a:pPr>
            <a:endParaRPr lang="en-GB" dirty="0"/>
          </a:p>
          <a:p>
            <a:pPr marL="0" indent="0">
              <a:buNone/>
            </a:pPr>
            <a:r>
              <a:rPr lang="en-GB" dirty="0"/>
              <a:t>Limestone is found in an area of the Peak District called the White Peak.  </a:t>
            </a:r>
          </a:p>
          <a:p>
            <a:pPr marL="0" indent="0">
              <a:buNone/>
            </a:pPr>
            <a:r>
              <a:rPr lang="en-GB" dirty="0"/>
              <a:t>Can you guess why it is called the White Peak?</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6" name="Picture 5">
            <a:extLst>
              <a:ext uri="{FF2B5EF4-FFF2-40B4-BE49-F238E27FC236}">
                <a16:creationId xmlns:a16="http://schemas.microsoft.com/office/drawing/2014/main" id="{3E5FA68B-153D-49F3-AEDC-DF4C32E5C9A1}"/>
              </a:ext>
            </a:extLst>
          </p:cNvPr>
          <p:cNvPicPr>
            <a:picLocks noChangeAspect="1"/>
          </p:cNvPicPr>
          <p:nvPr/>
        </p:nvPicPr>
        <p:blipFill>
          <a:blip r:embed="rId3"/>
          <a:stretch>
            <a:fillRect/>
          </a:stretch>
        </p:blipFill>
        <p:spPr>
          <a:xfrm>
            <a:off x="6637713" y="1690688"/>
            <a:ext cx="5166360" cy="2963774"/>
          </a:xfrm>
          <a:prstGeom prst="rect">
            <a:avLst/>
          </a:prstGeom>
        </p:spPr>
      </p:pic>
    </p:spTree>
    <p:extLst>
      <p:ext uri="{BB962C8B-B14F-4D97-AF65-F5344CB8AC3E}">
        <p14:creationId xmlns:p14="http://schemas.microsoft.com/office/powerpoint/2010/main" val="1906937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Limestones and fossils</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0" y="1604415"/>
            <a:ext cx="10799618" cy="3563330"/>
          </a:xfrm>
        </p:spPr>
        <p:txBody>
          <a:bodyPr>
            <a:normAutofit/>
          </a:bodyPr>
          <a:lstStyle/>
          <a:p>
            <a:pPr marL="0" indent="0">
              <a:buNone/>
            </a:pPr>
            <a:r>
              <a:rPr lang="en-GB" dirty="0"/>
              <a:t>The tropical seas had lots of animals living in them. When they died, their remains settled to the sea floor and were sometimes preserved.  We can see these as fossils in the rocks.  </a:t>
            </a:r>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6" name="Picture 5">
            <a:extLst>
              <a:ext uri="{FF2B5EF4-FFF2-40B4-BE49-F238E27FC236}">
                <a16:creationId xmlns:a16="http://schemas.microsoft.com/office/drawing/2014/main" id="{81C0DBFD-D5AF-4650-B7C3-62740EE82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858752" y="2526413"/>
            <a:ext cx="3790198" cy="2853795"/>
          </a:xfrm>
          <a:prstGeom prst="rect">
            <a:avLst/>
          </a:prstGeom>
        </p:spPr>
      </p:pic>
      <p:pic>
        <p:nvPicPr>
          <p:cNvPr id="8" name="Picture 7">
            <a:extLst>
              <a:ext uri="{FF2B5EF4-FFF2-40B4-BE49-F238E27FC236}">
                <a16:creationId xmlns:a16="http://schemas.microsoft.com/office/drawing/2014/main" id="{A9409952-C762-41DF-9D28-778B9742E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818785" y="2929978"/>
            <a:ext cx="3235036" cy="2435792"/>
          </a:xfrm>
          <a:prstGeom prst="rect">
            <a:avLst/>
          </a:prstGeom>
          <a:scene3d>
            <a:camera prst="orthographicFront">
              <a:rot lat="0" lon="540000" rev="0"/>
            </a:camera>
            <a:lightRig rig="threePt" dir="t"/>
          </a:scene3d>
        </p:spPr>
      </p:pic>
    </p:spTree>
    <p:extLst>
      <p:ext uri="{BB962C8B-B14F-4D97-AF65-F5344CB8AC3E}">
        <p14:creationId xmlns:p14="http://schemas.microsoft.com/office/powerpoint/2010/main" val="3770095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C481-1225-4C43-8B73-DA4B8032C6E7}"/>
              </a:ext>
            </a:extLst>
          </p:cNvPr>
          <p:cNvSpPr>
            <a:spLocks noGrp="1"/>
          </p:cNvSpPr>
          <p:nvPr>
            <p:ph type="title"/>
          </p:nvPr>
        </p:nvSpPr>
        <p:spPr/>
        <p:txBody>
          <a:bodyPr/>
          <a:lstStyle/>
          <a:p>
            <a:r>
              <a:rPr lang="en-GB" b="1" dirty="0">
                <a:solidFill>
                  <a:srgbClr val="7030A0"/>
                </a:solidFill>
              </a:rPr>
              <a:t>Sandstones</a:t>
            </a:r>
          </a:p>
        </p:txBody>
      </p:sp>
      <p:sp>
        <p:nvSpPr>
          <p:cNvPr id="3" name="Content Placeholder 2">
            <a:extLst>
              <a:ext uri="{FF2B5EF4-FFF2-40B4-BE49-F238E27FC236}">
                <a16:creationId xmlns:a16="http://schemas.microsoft.com/office/drawing/2014/main" id="{9AAB67FB-9571-4262-87BC-C17AC68BCFAE}"/>
              </a:ext>
            </a:extLst>
          </p:cNvPr>
          <p:cNvSpPr>
            <a:spLocks noGrp="1"/>
          </p:cNvSpPr>
          <p:nvPr>
            <p:ph idx="1"/>
          </p:nvPr>
        </p:nvSpPr>
        <p:spPr>
          <a:xfrm>
            <a:off x="838200" y="1604414"/>
            <a:ext cx="5686425" cy="3475585"/>
          </a:xfrm>
        </p:spPr>
        <p:txBody>
          <a:bodyPr>
            <a:normAutofit lnSpcReduction="10000"/>
          </a:bodyPr>
          <a:lstStyle/>
          <a:p>
            <a:pPr marL="0" indent="0">
              <a:buNone/>
            </a:pPr>
            <a:r>
              <a:rPr lang="en-GB" dirty="0"/>
              <a:t>These are younger than the limestones at around 330 – 300 million years old.  They contain a mixture of fine and coarse sands, and </a:t>
            </a:r>
            <a:r>
              <a:rPr lang="en-GB"/>
              <a:t>sometimes also small </a:t>
            </a:r>
            <a:r>
              <a:rPr lang="en-GB" dirty="0"/>
              <a:t>pebbles.    </a:t>
            </a:r>
          </a:p>
          <a:p>
            <a:pPr marL="0" indent="0">
              <a:buNone/>
            </a:pPr>
            <a:r>
              <a:rPr lang="en-GB" dirty="0"/>
              <a:t>These rocks are seen in an area of the Peak District called the Dark Peak.</a:t>
            </a:r>
          </a:p>
          <a:p>
            <a:pPr marL="0" indent="0">
              <a:buNone/>
            </a:pPr>
            <a:r>
              <a:rPr lang="en-GB" dirty="0"/>
              <a:t>Can you guess why it is called the Dark Peak?</a:t>
            </a:r>
          </a:p>
        </p:txBody>
      </p:sp>
      <p:pic>
        <p:nvPicPr>
          <p:cNvPr id="4" name="Picture 3">
            <a:extLst>
              <a:ext uri="{FF2B5EF4-FFF2-40B4-BE49-F238E27FC236}">
                <a16:creationId xmlns:a16="http://schemas.microsoft.com/office/drawing/2014/main" id="{0555999F-6219-4820-B128-4505C0D4E1F7}"/>
              </a:ext>
            </a:extLst>
          </p:cNvPr>
          <p:cNvPicPr>
            <a:picLocks noChangeAspect="1"/>
          </p:cNvPicPr>
          <p:nvPr/>
        </p:nvPicPr>
        <p:blipFill>
          <a:blip r:embed="rId2"/>
          <a:stretch>
            <a:fillRect/>
          </a:stretch>
        </p:blipFill>
        <p:spPr>
          <a:xfrm>
            <a:off x="0" y="5440680"/>
            <a:ext cx="12192000" cy="1417320"/>
          </a:xfrm>
          <a:prstGeom prst="rect">
            <a:avLst/>
          </a:prstGeom>
        </p:spPr>
      </p:pic>
      <p:pic>
        <p:nvPicPr>
          <p:cNvPr id="5" name="Picture 4">
            <a:extLst>
              <a:ext uri="{FF2B5EF4-FFF2-40B4-BE49-F238E27FC236}">
                <a16:creationId xmlns:a16="http://schemas.microsoft.com/office/drawing/2014/main" id="{3AF2C273-CAF4-47CF-AC0F-7BA43F79E56E}"/>
              </a:ext>
            </a:extLst>
          </p:cNvPr>
          <p:cNvPicPr>
            <a:picLocks noChangeAspect="1"/>
          </p:cNvPicPr>
          <p:nvPr/>
        </p:nvPicPr>
        <p:blipFill rotWithShape="1">
          <a:blip r:embed="rId3">
            <a:extLst>
              <a:ext uri="{28A0092B-C50C-407E-A947-70E740481C1C}">
                <a14:useLocalDpi xmlns:a14="http://schemas.microsoft.com/office/drawing/2010/main" val="0"/>
              </a:ext>
            </a:extLst>
          </a:blip>
          <a:srcRect t="23187"/>
          <a:stretch/>
        </p:blipFill>
        <p:spPr>
          <a:xfrm>
            <a:off x="7239000" y="1027906"/>
            <a:ext cx="4114800" cy="4214273"/>
          </a:xfrm>
          <a:prstGeom prst="rect">
            <a:avLst/>
          </a:prstGeom>
        </p:spPr>
      </p:pic>
    </p:spTree>
    <p:extLst>
      <p:ext uri="{BB962C8B-B14F-4D97-AF65-F5344CB8AC3E}">
        <p14:creationId xmlns:p14="http://schemas.microsoft.com/office/powerpoint/2010/main" val="3024597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634</Words>
  <Application>Microsoft Office PowerPoint</Application>
  <PresentationFormat>Widescreen</PresentationFormat>
  <Paragraphs>65</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Key vocabulary</vt:lpstr>
      <vt:lpstr>Do you know the three main types of rocks?</vt:lpstr>
      <vt:lpstr>How do we know that there are rocks in the Peak District?</vt:lpstr>
      <vt:lpstr>How do we know that there are rocks in the Peak District?</vt:lpstr>
      <vt:lpstr>The rocks in the Peak District</vt:lpstr>
      <vt:lpstr>Limestones</vt:lpstr>
      <vt:lpstr>Limestones and fossils</vt:lpstr>
      <vt:lpstr>Sandstones</vt:lpstr>
      <vt:lpstr>Sandstones</vt:lpstr>
      <vt:lpstr>Shale</vt:lpstr>
      <vt:lpstr>So how did all of these rocks get to the surface?</vt:lpstr>
      <vt:lpstr>So how did all of these rocks get to the surface?</vt:lpstr>
      <vt:lpstr>Some famous Peak District rocks</vt:lpstr>
      <vt:lpstr>Some famous Peak District rocks</vt:lpstr>
      <vt:lpstr>Some famous Peak District rocks</vt:lpstr>
      <vt:lpstr>Some famous Peak District rocks</vt:lpstr>
      <vt:lpstr>Some famous Peak District rocks</vt:lpstr>
      <vt:lpstr>How might the rocks change in the future?</vt:lpstr>
      <vt:lpstr>Where would you like to visit?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Goold Mike</dc:creator>
  <cp:lastModifiedBy>Arnott Frances</cp:lastModifiedBy>
  <cp:revision>126</cp:revision>
  <dcterms:created xsi:type="dcterms:W3CDTF">2024-03-18T14:47:53Z</dcterms:created>
  <dcterms:modified xsi:type="dcterms:W3CDTF">2025-04-02T14:12:40Z</dcterms:modified>
</cp:coreProperties>
</file>