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0" r:id="rId2"/>
    <p:sldId id="299" r:id="rId3"/>
    <p:sldId id="298" r:id="rId4"/>
    <p:sldId id="314" r:id="rId5"/>
    <p:sldId id="318" r:id="rId6"/>
    <p:sldId id="315" r:id="rId7"/>
    <p:sldId id="270" r:id="rId8"/>
    <p:sldId id="305" r:id="rId9"/>
    <p:sldId id="271" r:id="rId10"/>
    <p:sldId id="296" r:id="rId11"/>
    <p:sldId id="272" r:id="rId12"/>
    <p:sldId id="317" r:id="rId13"/>
    <p:sldId id="274" r:id="rId14"/>
    <p:sldId id="273" r:id="rId15"/>
    <p:sldId id="316" r:id="rId16"/>
    <p:sldId id="275" r:id="rId17"/>
    <p:sldId id="321" r:id="rId18"/>
    <p:sldId id="322" r:id="rId19"/>
    <p:sldId id="276" r:id="rId20"/>
    <p:sldId id="306" r:id="rId21"/>
    <p:sldId id="319" r:id="rId22"/>
    <p:sldId id="320" r:id="rId23"/>
    <p:sldId id="31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348"/>
    <a:srgbClr val="DDF0EB"/>
    <a:srgbClr val="FF1919"/>
    <a:srgbClr val="FFFFFF"/>
    <a:srgbClr val="F0ED9B"/>
    <a:srgbClr val="C9D5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94660"/>
  </p:normalViewPr>
  <p:slideViewPr>
    <p:cSldViewPr snapToGrid="0">
      <p:cViewPr varScale="1">
        <p:scale>
          <a:sx n="77" d="100"/>
          <a:sy n="77" d="100"/>
        </p:scale>
        <p:origin x="9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76441E-C16F-4298-B1F4-742696C898DC}" type="datetimeFigureOut">
              <a:rPr lang="en-GB" smtClean="0"/>
              <a:t>18/04/2024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58C5A-6112-4281-999F-7304AB21D273}" type="slidenum">
              <a:rPr lang="en-GB" smtClean="0"/>
              <a:t>‹#›</a:t>
            </a:fld>
            <a:endParaRPr lang="en-GB"/>
          </a:p>
        </p:txBody>
      </p:sp>
    </p:spTree>
    <p:extLst>
      <p:ext uri="{BB962C8B-B14F-4D97-AF65-F5344CB8AC3E}">
        <p14:creationId xmlns:p14="http://schemas.microsoft.com/office/powerpoint/2010/main" val="4188015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058C5A-6112-4281-999F-7304AB21D273}" type="slidenum">
              <a:rPr lang="en-GB" smtClean="0"/>
              <a:t>10</a:t>
            </a:fld>
            <a:endParaRPr lang="en-GB"/>
          </a:p>
        </p:txBody>
      </p:sp>
    </p:spTree>
    <p:extLst>
      <p:ext uri="{BB962C8B-B14F-4D97-AF65-F5344CB8AC3E}">
        <p14:creationId xmlns:p14="http://schemas.microsoft.com/office/powerpoint/2010/main" val="2054572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058C5A-6112-4281-999F-7304AB21D273}" type="slidenum">
              <a:rPr lang="en-GB" smtClean="0"/>
              <a:t>12</a:t>
            </a:fld>
            <a:endParaRPr lang="en-GB"/>
          </a:p>
        </p:txBody>
      </p:sp>
    </p:spTree>
    <p:extLst>
      <p:ext uri="{BB962C8B-B14F-4D97-AF65-F5344CB8AC3E}">
        <p14:creationId xmlns:p14="http://schemas.microsoft.com/office/powerpoint/2010/main" val="1178068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058C5A-6112-4281-999F-7304AB21D273}" type="slidenum">
              <a:rPr lang="en-GB" smtClean="0"/>
              <a:t>17</a:t>
            </a:fld>
            <a:endParaRPr lang="en-GB"/>
          </a:p>
        </p:txBody>
      </p:sp>
    </p:spTree>
    <p:extLst>
      <p:ext uri="{BB962C8B-B14F-4D97-AF65-F5344CB8AC3E}">
        <p14:creationId xmlns:p14="http://schemas.microsoft.com/office/powerpoint/2010/main" val="4222267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615D3C4-0646-4923-88C4-4CA55EA3404E}"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E71407-0340-452A-991F-8224A21429BA}" type="slidenum">
              <a:rPr lang="en-GB" smtClean="0"/>
              <a:t>‹#›</a:t>
            </a:fld>
            <a:endParaRPr lang="en-GB"/>
          </a:p>
        </p:txBody>
      </p:sp>
    </p:spTree>
    <p:extLst>
      <p:ext uri="{BB962C8B-B14F-4D97-AF65-F5344CB8AC3E}">
        <p14:creationId xmlns:p14="http://schemas.microsoft.com/office/powerpoint/2010/main" val="3257558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15D3C4-0646-4923-88C4-4CA55EA3404E}"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E71407-0340-452A-991F-8224A21429BA}" type="slidenum">
              <a:rPr lang="en-GB" smtClean="0"/>
              <a:t>‹#›</a:t>
            </a:fld>
            <a:endParaRPr lang="en-GB"/>
          </a:p>
        </p:txBody>
      </p:sp>
    </p:spTree>
    <p:extLst>
      <p:ext uri="{BB962C8B-B14F-4D97-AF65-F5344CB8AC3E}">
        <p14:creationId xmlns:p14="http://schemas.microsoft.com/office/powerpoint/2010/main" val="3141351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15D3C4-0646-4923-88C4-4CA55EA3404E}"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E71407-0340-452A-991F-8224A21429BA}" type="slidenum">
              <a:rPr lang="en-GB" smtClean="0"/>
              <a:t>‹#›</a:t>
            </a:fld>
            <a:endParaRPr lang="en-GB"/>
          </a:p>
        </p:txBody>
      </p:sp>
    </p:spTree>
    <p:extLst>
      <p:ext uri="{BB962C8B-B14F-4D97-AF65-F5344CB8AC3E}">
        <p14:creationId xmlns:p14="http://schemas.microsoft.com/office/powerpoint/2010/main" val="580580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15D3C4-0646-4923-88C4-4CA55EA3404E}"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E71407-0340-452A-991F-8224A21429BA}" type="slidenum">
              <a:rPr lang="en-GB" smtClean="0"/>
              <a:t>‹#›</a:t>
            </a:fld>
            <a:endParaRPr lang="en-GB"/>
          </a:p>
        </p:txBody>
      </p:sp>
    </p:spTree>
    <p:extLst>
      <p:ext uri="{BB962C8B-B14F-4D97-AF65-F5344CB8AC3E}">
        <p14:creationId xmlns:p14="http://schemas.microsoft.com/office/powerpoint/2010/main" val="2618884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15D3C4-0646-4923-88C4-4CA55EA3404E}"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E71407-0340-452A-991F-8224A21429BA}" type="slidenum">
              <a:rPr lang="en-GB" smtClean="0"/>
              <a:t>‹#›</a:t>
            </a:fld>
            <a:endParaRPr lang="en-GB"/>
          </a:p>
        </p:txBody>
      </p:sp>
    </p:spTree>
    <p:extLst>
      <p:ext uri="{BB962C8B-B14F-4D97-AF65-F5344CB8AC3E}">
        <p14:creationId xmlns:p14="http://schemas.microsoft.com/office/powerpoint/2010/main" val="1608984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615D3C4-0646-4923-88C4-4CA55EA3404E}" type="datetimeFigureOut">
              <a:rPr lang="en-GB" smtClean="0"/>
              <a:t>18/04/2024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E71407-0340-452A-991F-8224A21429BA}" type="slidenum">
              <a:rPr lang="en-GB" smtClean="0"/>
              <a:t>‹#›</a:t>
            </a:fld>
            <a:endParaRPr lang="en-GB"/>
          </a:p>
        </p:txBody>
      </p:sp>
    </p:spTree>
    <p:extLst>
      <p:ext uri="{BB962C8B-B14F-4D97-AF65-F5344CB8AC3E}">
        <p14:creationId xmlns:p14="http://schemas.microsoft.com/office/powerpoint/2010/main" val="1619734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615D3C4-0646-4923-88C4-4CA55EA3404E}" type="datetimeFigureOut">
              <a:rPr lang="en-GB" smtClean="0"/>
              <a:t>18/04/2024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E71407-0340-452A-991F-8224A21429BA}" type="slidenum">
              <a:rPr lang="en-GB" smtClean="0"/>
              <a:t>‹#›</a:t>
            </a:fld>
            <a:endParaRPr lang="en-GB"/>
          </a:p>
        </p:txBody>
      </p:sp>
    </p:spTree>
    <p:extLst>
      <p:ext uri="{BB962C8B-B14F-4D97-AF65-F5344CB8AC3E}">
        <p14:creationId xmlns:p14="http://schemas.microsoft.com/office/powerpoint/2010/main" val="1719926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615D3C4-0646-4923-88C4-4CA55EA3404E}" type="datetimeFigureOut">
              <a:rPr lang="en-GB" smtClean="0"/>
              <a:t>18/04/2024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E71407-0340-452A-991F-8224A21429BA}" type="slidenum">
              <a:rPr lang="en-GB" smtClean="0"/>
              <a:t>‹#›</a:t>
            </a:fld>
            <a:endParaRPr lang="en-GB"/>
          </a:p>
        </p:txBody>
      </p:sp>
    </p:spTree>
    <p:extLst>
      <p:ext uri="{BB962C8B-B14F-4D97-AF65-F5344CB8AC3E}">
        <p14:creationId xmlns:p14="http://schemas.microsoft.com/office/powerpoint/2010/main" val="709802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15D3C4-0646-4923-88C4-4CA55EA3404E}" type="datetimeFigureOut">
              <a:rPr lang="en-GB" smtClean="0"/>
              <a:t>18/04/2024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E71407-0340-452A-991F-8224A21429BA}" type="slidenum">
              <a:rPr lang="en-GB" smtClean="0"/>
              <a:t>‹#›</a:t>
            </a:fld>
            <a:endParaRPr lang="en-GB"/>
          </a:p>
        </p:txBody>
      </p:sp>
    </p:spTree>
    <p:extLst>
      <p:ext uri="{BB962C8B-B14F-4D97-AF65-F5344CB8AC3E}">
        <p14:creationId xmlns:p14="http://schemas.microsoft.com/office/powerpoint/2010/main" val="464908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15D3C4-0646-4923-88C4-4CA55EA3404E}" type="datetimeFigureOut">
              <a:rPr lang="en-GB" smtClean="0"/>
              <a:t>18/04/2024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E71407-0340-452A-991F-8224A21429BA}" type="slidenum">
              <a:rPr lang="en-GB" smtClean="0"/>
              <a:t>‹#›</a:t>
            </a:fld>
            <a:endParaRPr lang="en-GB"/>
          </a:p>
        </p:txBody>
      </p:sp>
    </p:spTree>
    <p:extLst>
      <p:ext uri="{BB962C8B-B14F-4D97-AF65-F5344CB8AC3E}">
        <p14:creationId xmlns:p14="http://schemas.microsoft.com/office/powerpoint/2010/main" val="1292636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15D3C4-0646-4923-88C4-4CA55EA3404E}" type="datetimeFigureOut">
              <a:rPr lang="en-GB" smtClean="0"/>
              <a:t>18/04/2024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E71407-0340-452A-991F-8224A21429BA}" type="slidenum">
              <a:rPr lang="en-GB" smtClean="0"/>
              <a:t>‹#›</a:t>
            </a:fld>
            <a:endParaRPr lang="en-GB"/>
          </a:p>
        </p:txBody>
      </p:sp>
    </p:spTree>
    <p:extLst>
      <p:ext uri="{BB962C8B-B14F-4D97-AF65-F5344CB8AC3E}">
        <p14:creationId xmlns:p14="http://schemas.microsoft.com/office/powerpoint/2010/main" val="2473725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15D3C4-0646-4923-88C4-4CA55EA3404E}" type="datetimeFigureOut">
              <a:rPr lang="en-GB" smtClean="0"/>
              <a:t>18/04/2024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E71407-0340-452A-991F-8224A21429BA}" type="slidenum">
              <a:rPr lang="en-GB" smtClean="0"/>
              <a:t>‹#›</a:t>
            </a:fld>
            <a:endParaRPr lang="en-GB"/>
          </a:p>
        </p:txBody>
      </p:sp>
    </p:spTree>
    <p:extLst>
      <p:ext uri="{BB962C8B-B14F-4D97-AF65-F5344CB8AC3E}">
        <p14:creationId xmlns:p14="http://schemas.microsoft.com/office/powerpoint/2010/main" val="2535196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hyperlink" Target="https://www.bbc.co.uk/news/av/uk-england-manchester-44629828"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hyperlink" Target="https://www.youtube.com/watch?v=kS3zmrUCww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3.jpeg"/><Relationship Id="rId7"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12.gif"/></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reativecommons.org/licenses/by-nc/2.0/" TargetMode="External"/><Relationship Id="rId2" Type="http://schemas.openxmlformats.org/officeDocument/2006/relationships/hyperlink" Target="https://creativecommons.org/licenses/by/2.0/" TargetMode="External"/><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3215640"/>
          </a:xfrm>
          <a:prstGeom prst="rect">
            <a:avLst/>
          </a:prstGeom>
        </p:spPr>
      </p:pic>
      <p:sp>
        <p:nvSpPr>
          <p:cNvPr id="6" name="Title 5"/>
          <p:cNvSpPr>
            <a:spLocks noGrp="1"/>
          </p:cNvSpPr>
          <p:nvPr>
            <p:ph type="ctrTitle"/>
          </p:nvPr>
        </p:nvSpPr>
        <p:spPr>
          <a:xfrm>
            <a:off x="1234526" y="2714920"/>
            <a:ext cx="9828025" cy="1611983"/>
          </a:xfrm>
        </p:spPr>
        <p:txBody>
          <a:bodyPr vert="horz" wrap="none" lIns="0" tIns="0" rIns="0" bIns="0" rtlCol="0" anchor="ctr" anchorCtr="0">
            <a:noAutofit/>
          </a:bodyPr>
          <a:lstStyle/>
          <a:p>
            <a:pPr algn="l"/>
            <a:br>
              <a:rPr lang="en-GB" sz="7200" b="1" dirty="0"/>
            </a:br>
            <a:r>
              <a:rPr lang="en-GB" sz="7200" b="1" dirty="0"/>
              <a:t>Peat in the Peak:</a:t>
            </a:r>
            <a:br>
              <a:rPr lang="en-GB" sz="7200" b="1" dirty="0"/>
            </a:br>
            <a:r>
              <a:rPr lang="en-GB" sz="4400" b="1" dirty="0">
                <a:solidFill>
                  <a:srgbClr val="7030A0"/>
                </a:solidFill>
              </a:rPr>
              <a:t>Peat in Trouble</a:t>
            </a:r>
            <a:endParaRPr lang="en-GB" sz="4400" b="1" baseline="30000" dirty="0">
              <a:solidFill>
                <a:srgbClr val="7030A0"/>
              </a:solidFill>
            </a:endParaRPr>
          </a:p>
        </p:txBody>
      </p:sp>
      <p:pic>
        <p:nvPicPr>
          <p:cNvPr id="11" name="Picture 10"/>
          <p:cNvPicPr>
            <a:picLocks noChangeAspect="1"/>
          </p:cNvPicPr>
          <p:nvPr/>
        </p:nvPicPr>
        <p:blipFill>
          <a:blip r:embed="rId3"/>
          <a:stretch>
            <a:fillRect/>
          </a:stretch>
        </p:blipFill>
        <p:spPr>
          <a:xfrm>
            <a:off x="9146404" y="278796"/>
            <a:ext cx="1478280" cy="929640"/>
          </a:xfrm>
          <a:prstGeom prst="rect">
            <a:avLst/>
          </a:prstGeom>
        </p:spPr>
      </p:pic>
      <p:pic>
        <p:nvPicPr>
          <p:cNvPr id="12" name="Picture 11"/>
          <p:cNvPicPr>
            <a:picLocks noChangeAspect="1"/>
          </p:cNvPicPr>
          <p:nvPr/>
        </p:nvPicPr>
        <p:blipFill>
          <a:blip r:embed="rId4"/>
          <a:stretch>
            <a:fillRect/>
          </a:stretch>
        </p:blipFill>
        <p:spPr>
          <a:xfrm>
            <a:off x="0" y="5440680"/>
            <a:ext cx="12192000" cy="1417320"/>
          </a:xfrm>
          <a:prstGeom prst="rect">
            <a:avLst/>
          </a:prstGeom>
        </p:spPr>
      </p:pic>
    </p:spTree>
    <p:extLst>
      <p:ext uri="{BB962C8B-B14F-4D97-AF65-F5344CB8AC3E}">
        <p14:creationId xmlns:p14="http://schemas.microsoft.com/office/powerpoint/2010/main" val="2436306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2245" y="1220203"/>
            <a:ext cx="3609032" cy="4095355"/>
          </a:xfrm>
          <a:prstGeom prst="rect">
            <a:avLst/>
          </a:prstGeom>
        </p:spPr>
      </p:pic>
      <p:sp>
        <p:nvSpPr>
          <p:cNvPr id="3" name="Content Placeholder 2"/>
          <p:cNvSpPr>
            <a:spLocks noGrp="1"/>
          </p:cNvSpPr>
          <p:nvPr>
            <p:ph idx="1"/>
          </p:nvPr>
        </p:nvSpPr>
        <p:spPr>
          <a:xfrm>
            <a:off x="1158240" y="1041023"/>
            <a:ext cx="5104537" cy="4675993"/>
          </a:xfrm>
        </p:spPr>
        <p:txBody>
          <a:bodyPr>
            <a:noAutofit/>
          </a:bodyPr>
          <a:lstStyle/>
          <a:p>
            <a:pPr>
              <a:spcBef>
                <a:spcPts val="0"/>
              </a:spcBef>
            </a:pPr>
            <a:r>
              <a:rPr lang="en-GB" sz="3200" dirty="0"/>
              <a:t>Peat burns really well so is good to use as fuel on a fire</a:t>
            </a:r>
          </a:p>
          <a:p>
            <a:pPr marL="0" indent="0">
              <a:spcBef>
                <a:spcPts val="0"/>
              </a:spcBef>
              <a:buNone/>
            </a:pPr>
            <a:endParaRPr lang="en-GB" sz="3200" dirty="0"/>
          </a:p>
          <a:p>
            <a:pPr>
              <a:spcBef>
                <a:spcPts val="0"/>
              </a:spcBef>
            </a:pPr>
            <a:r>
              <a:rPr lang="en-GB" sz="3200" dirty="0"/>
              <a:t>The peat is dug out and then dried to remove all the water so it burns easier. </a:t>
            </a:r>
          </a:p>
          <a:p>
            <a:pPr>
              <a:spcBef>
                <a:spcPts val="0"/>
              </a:spcBef>
            </a:pPr>
            <a:endParaRPr lang="en-GB" sz="3200" dirty="0"/>
          </a:p>
          <a:p>
            <a:pPr>
              <a:spcBef>
                <a:spcPts val="0"/>
              </a:spcBef>
            </a:pPr>
            <a:r>
              <a:rPr lang="en-GB" sz="3200" dirty="0"/>
              <a:t>For some people it is much cheaper than using oil or gas to heat their home</a:t>
            </a:r>
          </a:p>
          <a:p>
            <a:pPr marL="0" indent="0">
              <a:spcBef>
                <a:spcPts val="0"/>
              </a:spcBef>
              <a:buNone/>
            </a:pPr>
            <a:endParaRPr lang="en-GB" sz="1100" dirty="0"/>
          </a:p>
          <a:p>
            <a:pPr marL="0" indent="0">
              <a:spcBef>
                <a:spcPts val="0"/>
              </a:spcBef>
              <a:buNone/>
            </a:pPr>
            <a:endParaRPr lang="en-GB" sz="3200" dirty="0"/>
          </a:p>
          <a:p>
            <a:pPr marL="0" indent="0">
              <a:spcBef>
                <a:spcPts val="0"/>
              </a:spcBef>
              <a:buNone/>
            </a:pPr>
            <a:endParaRPr lang="en-GB" dirty="0"/>
          </a:p>
        </p:txBody>
      </p:sp>
      <p:sp>
        <p:nvSpPr>
          <p:cNvPr id="8" name="Title 1"/>
          <p:cNvSpPr>
            <a:spLocks noGrp="1"/>
          </p:cNvSpPr>
          <p:nvPr>
            <p:ph type="title"/>
          </p:nvPr>
        </p:nvSpPr>
        <p:spPr>
          <a:xfrm>
            <a:off x="1158240" y="7727"/>
            <a:ext cx="9875520" cy="1309631"/>
          </a:xfrm>
        </p:spPr>
        <p:txBody>
          <a:bodyPr>
            <a:noAutofit/>
          </a:bodyPr>
          <a:lstStyle/>
          <a:p>
            <a:pPr algn="l"/>
            <a:r>
              <a:rPr lang="en-GB" sz="4320" b="1" dirty="0">
                <a:solidFill>
                  <a:srgbClr val="77538E"/>
                </a:solidFill>
              </a:rPr>
              <a:t>Burning peat for fuel</a:t>
            </a:r>
            <a:endParaRPr lang="en-US" sz="4320" b="1" dirty="0">
              <a:solidFill>
                <a:srgbClr val="77538E"/>
              </a:solidFill>
            </a:endParaRPr>
          </a:p>
        </p:txBody>
      </p:sp>
      <p:pic>
        <p:nvPicPr>
          <p:cNvPr id="9" name="Picture 8"/>
          <p:cNvPicPr>
            <a:picLocks noChangeAspect="1"/>
          </p:cNvPicPr>
          <p:nvPr/>
        </p:nvPicPr>
        <p:blipFill>
          <a:blip r:embed="rId4"/>
          <a:stretch>
            <a:fillRect/>
          </a:stretch>
        </p:blipFill>
        <p:spPr>
          <a:xfrm>
            <a:off x="0" y="5440680"/>
            <a:ext cx="12192000" cy="1417320"/>
          </a:xfrm>
          <a:prstGeom prst="rect">
            <a:avLst/>
          </a:prstGeom>
        </p:spPr>
      </p:pic>
      <p:grpSp>
        <p:nvGrpSpPr>
          <p:cNvPr id="4" name="Group 3"/>
          <p:cNvGrpSpPr/>
          <p:nvPr/>
        </p:nvGrpSpPr>
        <p:grpSpPr>
          <a:xfrm>
            <a:off x="9272732" y="874503"/>
            <a:ext cx="2861668" cy="965981"/>
            <a:chOff x="9272732" y="874503"/>
            <a:chExt cx="2861668" cy="965981"/>
          </a:xfrm>
        </p:grpSpPr>
        <p:sp>
          <p:nvSpPr>
            <p:cNvPr id="6" name="Rounded Rectangle 5"/>
            <p:cNvSpPr/>
            <p:nvPr/>
          </p:nvSpPr>
          <p:spPr>
            <a:xfrm rot="816985">
              <a:off x="9584629" y="874503"/>
              <a:ext cx="2237874" cy="965981"/>
            </a:xfrm>
            <a:prstGeom prst="roundRect">
              <a:avLst/>
            </a:prstGeom>
            <a:solidFill>
              <a:srgbClr val="E6E3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816985">
              <a:off x="9272732" y="941994"/>
              <a:ext cx="2861668" cy="830997"/>
            </a:xfrm>
            <a:prstGeom prst="rect">
              <a:avLst/>
            </a:prstGeom>
          </p:spPr>
          <p:txBody>
            <a:bodyPr wrap="square">
              <a:spAutoFit/>
            </a:bodyPr>
            <a:lstStyle/>
            <a:p>
              <a:pPr algn="ctr"/>
              <a:r>
                <a:rPr lang="en-GB" sz="2400" dirty="0"/>
                <a:t>REMOVING or EXPOSING peat?</a:t>
              </a:r>
            </a:p>
          </p:txBody>
        </p:sp>
      </p:grpSp>
      <p:sp>
        <p:nvSpPr>
          <p:cNvPr id="10" name="TextBox 9"/>
          <p:cNvSpPr txBox="1"/>
          <p:nvPr/>
        </p:nvSpPr>
        <p:spPr>
          <a:xfrm>
            <a:off x="9224283" y="5053948"/>
            <a:ext cx="1426994" cy="261610"/>
          </a:xfrm>
          <a:prstGeom prst="rect">
            <a:avLst/>
          </a:prstGeom>
          <a:noFill/>
        </p:spPr>
        <p:txBody>
          <a:bodyPr wrap="none" rtlCol="0">
            <a:spAutoFit/>
          </a:bodyPr>
          <a:lstStyle/>
          <a:p>
            <a:r>
              <a:rPr lang="en-GB" sz="1100" dirty="0">
                <a:solidFill>
                  <a:schemeClr val="bg1"/>
                </a:solidFill>
              </a:rPr>
              <a:t>Image: Public Domain</a:t>
            </a:r>
          </a:p>
        </p:txBody>
      </p:sp>
    </p:spTree>
    <p:extLst>
      <p:ext uri="{BB962C8B-B14F-4D97-AF65-F5344CB8AC3E}">
        <p14:creationId xmlns:p14="http://schemas.microsoft.com/office/powerpoint/2010/main" val="3852539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ope\photographs\Learning_and_Discovery\Alan's Photo's\Reserve Photos from L&amp;D\Chris factsheet photos\farming\DSCF1482.jpg"/>
          <p:cNvPicPr>
            <a:picLocks noChangeAspect="1" noChangeArrowheads="1"/>
          </p:cNvPicPr>
          <p:nvPr/>
        </p:nvPicPr>
        <p:blipFill rotWithShape="1">
          <a:blip r:embed="rId2">
            <a:extLst>
              <a:ext uri="{28A0092B-C50C-407E-A947-70E740481C1C}">
                <a14:useLocalDpi xmlns:a14="http://schemas.microsoft.com/office/drawing/2010/main" val="0"/>
              </a:ext>
            </a:extLst>
          </a:blip>
          <a:srcRect t="3290" b="3290"/>
          <a:stretch/>
        </p:blipFill>
        <p:spPr bwMode="auto">
          <a:xfrm>
            <a:off x="7673567" y="605921"/>
            <a:ext cx="4140926" cy="256363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153885" y="955046"/>
            <a:ext cx="5738949" cy="4066710"/>
          </a:xfrm>
        </p:spPr>
        <p:txBody>
          <a:bodyPr>
            <a:noAutofit/>
          </a:bodyPr>
          <a:lstStyle/>
          <a:p>
            <a:pPr>
              <a:spcBef>
                <a:spcPts val="0"/>
              </a:spcBef>
            </a:pPr>
            <a:r>
              <a:rPr lang="en-GB" sz="3200" dirty="0"/>
              <a:t>Lots of the Peak District is farm land meaning there are lots of sheep!</a:t>
            </a:r>
          </a:p>
          <a:p>
            <a:pPr>
              <a:spcBef>
                <a:spcPts val="0"/>
              </a:spcBef>
            </a:pPr>
            <a:r>
              <a:rPr lang="en-GB" sz="3200" dirty="0"/>
              <a:t>Sheep eat the vegetation meaning the moorland loses lots of important and/or rare plants and grass starts to takes over</a:t>
            </a:r>
          </a:p>
          <a:p>
            <a:pPr>
              <a:spcBef>
                <a:spcPts val="0"/>
              </a:spcBef>
            </a:pPr>
            <a:r>
              <a:rPr lang="en-GB" sz="3200" dirty="0"/>
              <a:t>Some of these plants help keep peat healthy</a:t>
            </a:r>
          </a:p>
          <a:p>
            <a:pPr>
              <a:spcBef>
                <a:spcPts val="0"/>
              </a:spcBef>
            </a:pPr>
            <a:endParaRPr lang="en-GB" sz="3200" dirty="0"/>
          </a:p>
        </p:txBody>
      </p:sp>
      <p:sp>
        <p:nvSpPr>
          <p:cNvPr id="10" name="Rounded Rectangle 5">
            <a:extLst>
              <a:ext uri="{FF2B5EF4-FFF2-40B4-BE49-F238E27FC236}">
                <a16:creationId xmlns:a16="http://schemas.microsoft.com/office/drawing/2014/main" id="{04BB258D-898E-45CC-B794-C4D67B190EEA}"/>
              </a:ext>
            </a:extLst>
          </p:cNvPr>
          <p:cNvSpPr/>
          <p:nvPr/>
        </p:nvSpPr>
        <p:spPr>
          <a:xfrm rot="816985">
            <a:off x="6906084" y="488593"/>
            <a:ext cx="2237874" cy="965981"/>
          </a:xfrm>
          <a:prstGeom prst="roundRect">
            <a:avLst/>
          </a:prstGeom>
          <a:solidFill>
            <a:srgbClr val="E6E3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p:cNvSpPr>
            <a:spLocks noGrp="1"/>
          </p:cNvSpPr>
          <p:nvPr>
            <p:ph type="title"/>
          </p:nvPr>
        </p:nvSpPr>
        <p:spPr>
          <a:xfrm>
            <a:off x="1158240" y="7727"/>
            <a:ext cx="9875520" cy="1309631"/>
          </a:xfrm>
        </p:spPr>
        <p:txBody>
          <a:bodyPr>
            <a:noAutofit/>
          </a:bodyPr>
          <a:lstStyle/>
          <a:p>
            <a:pPr algn="l"/>
            <a:r>
              <a:rPr lang="en-GB" sz="4320" b="1" dirty="0">
                <a:solidFill>
                  <a:srgbClr val="77538E"/>
                </a:solidFill>
              </a:rPr>
              <a:t>Sheep</a:t>
            </a:r>
            <a:endParaRPr lang="en-US" sz="4320" b="1" dirty="0">
              <a:solidFill>
                <a:srgbClr val="77538E"/>
              </a:solidFill>
            </a:endParaRPr>
          </a:p>
        </p:txBody>
      </p:sp>
      <p:pic>
        <p:nvPicPr>
          <p:cNvPr id="9" name="Picture 8"/>
          <p:cNvPicPr>
            <a:picLocks noChangeAspect="1"/>
          </p:cNvPicPr>
          <p:nvPr/>
        </p:nvPicPr>
        <p:blipFill>
          <a:blip r:embed="rId3"/>
          <a:stretch>
            <a:fillRect/>
          </a:stretch>
        </p:blipFill>
        <p:spPr>
          <a:xfrm>
            <a:off x="0" y="5440680"/>
            <a:ext cx="12192000" cy="1417320"/>
          </a:xfrm>
          <a:prstGeom prst="rect">
            <a:avLst/>
          </a:prstGeom>
        </p:spPr>
      </p:pic>
      <p:pic>
        <p:nvPicPr>
          <p:cNvPr id="6" name="Picture 2" descr="\\hope\photographs\Learning_and_Discovery\Alan's Photo's\Reserve Photos from L&amp;D\Chris factsheet photos\Dovedale\DSCF6605.jpg"/>
          <p:cNvPicPr>
            <a:picLocks noChangeAspect="1" noChangeArrowheads="1"/>
          </p:cNvPicPr>
          <p:nvPr/>
        </p:nvPicPr>
        <p:blipFill>
          <a:blip r:embed="rId4">
            <a:extLst>
              <a:ext uri="{28A0092B-C50C-407E-A947-70E740481C1C}">
                <a14:useLocalDpi xmlns:a14="http://schemas.microsoft.com/office/drawing/2010/main" val="0"/>
              </a:ext>
            </a:extLst>
          </a:blip>
          <a:srcRect t="3276" b="3276"/>
          <a:stretch>
            <a:fillRect/>
          </a:stretch>
        </p:blipFill>
        <p:spPr bwMode="auto">
          <a:xfrm>
            <a:off x="7550331" y="2988401"/>
            <a:ext cx="3918857" cy="242615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C060E38-D3E9-48F2-900D-6BF4B50F34D1}"/>
              </a:ext>
            </a:extLst>
          </p:cNvPr>
          <p:cNvSpPr/>
          <p:nvPr/>
        </p:nvSpPr>
        <p:spPr>
          <a:xfrm rot="816985">
            <a:off x="6594187" y="556084"/>
            <a:ext cx="2861668" cy="830997"/>
          </a:xfrm>
          <a:prstGeom prst="rect">
            <a:avLst/>
          </a:prstGeom>
        </p:spPr>
        <p:txBody>
          <a:bodyPr wrap="square">
            <a:spAutoFit/>
          </a:bodyPr>
          <a:lstStyle/>
          <a:p>
            <a:pPr algn="ctr"/>
            <a:r>
              <a:rPr lang="en-GB" sz="2400" dirty="0"/>
              <a:t>REMOVING or EXPOSING peat?</a:t>
            </a:r>
          </a:p>
        </p:txBody>
      </p:sp>
    </p:spTree>
    <p:extLst>
      <p:ext uri="{BB962C8B-B14F-4D97-AF65-F5344CB8AC3E}">
        <p14:creationId xmlns:p14="http://schemas.microsoft.com/office/powerpoint/2010/main" val="2378290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305502" y="3088235"/>
            <a:ext cx="5278178" cy="1412811"/>
          </a:xfrm>
          <a:prstGeom prst="roundRect">
            <a:avLst/>
          </a:prstGeom>
          <a:solidFill>
            <a:srgbClr val="E6E3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392011" y="3073903"/>
            <a:ext cx="5204467" cy="1477328"/>
          </a:xfrm>
          <a:prstGeom prst="rect">
            <a:avLst/>
          </a:prstGeom>
        </p:spPr>
        <p:txBody>
          <a:bodyPr wrap="square">
            <a:spAutoFit/>
          </a:bodyPr>
          <a:lstStyle/>
          <a:p>
            <a:pPr algn="ctr">
              <a:spcBef>
                <a:spcPts val="0"/>
              </a:spcBef>
            </a:pPr>
            <a:r>
              <a:rPr lang="en-GB" sz="3000" dirty="0"/>
              <a:t>How long would it take a metre of </a:t>
            </a:r>
            <a:r>
              <a:rPr lang="en-GB" sz="2800" dirty="0"/>
              <a:t>peat</a:t>
            </a:r>
            <a:r>
              <a:rPr lang="en-GB" sz="3000" dirty="0"/>
              <a:t> to build back up? (replenish)</a:t>
            </a:r>
          </a:p>
        </p:txBody>
      </p:sp>
      <p:sp>
        <p:nvSpPr>
          <p:cNvPr id="8" name="Title 1"/>
          <p:cNvSpPr>
            <a:spLocks noGrp="1"/>
          </p:cNvSpPr>
          <p:nvPr>
            <p:ph type="title"/>
          </p:nvPr>
        </p:nvSpPr>
        <p:spPr>
          <a:xfrm>
            <a:off x="1158240" y="7727"/>
            <a:ext cx="9875520" cy="1309631"/>
          </a:xfrm>
        </p:spPr>
        <p:txBody>
          <a:bodyPr>
            <a:noAutofit/>
          </a:bodyPr>
          <a:lstStyle/>
          <a:p>
            <a:pPr algn="l"/>
            <a:r>
              <a:rPr lang="en-GB" sz="4320" b="1" dirty="0">
                <a:solidFill>
                  <a:srgbClr val="77538E"/>
                </a:solidFill>
              </a:rPr>
              <a:t>Burning peat for fuel</a:t>
            </a:r>
            <a:endParaRPr lang="en-US" sz="4320" b="1" dirty="0">
              <a:solidFill>
                <a:srgbClr val="77538E"/>
              </a:solidFill>
            </a:endParaRPr>
          </a:p>
        </p:txBody>
      </p:sp>
      <p:pic>
        <p:nvPicPr>
          <p:cNvPr id="9" name="Picture 8"/>
          <p:cNvPicPr>
            <a:picLocks noChangeAspect="1"/>
          </p:cNvPicPr>
          <p:nvPr/>
        </p:nvPicPr>
        <p:blipFill>
          <a:blip r:embed="rId3"/>
          <a:stretch>
            <a:fillRect/>
          </a:stretch>
        </p:blipFill>
        <p:spPr>
          <a:xfrm>
            <a:off x="0" y="5440680"/>
            <a:ext cx="12192000" cy="1417320"/>
          </a:xfrm>
          <a:prstGeom prst="rect">
            <a:avLst/>
          </a:prstGeom>
        </p:spPr>
      </p:pic>
      <p:sp>
        <p:nvSpPr>
          <p:cNvPr id="10" name="TextBox 9"/>
          <p:cNvSpPr txBox="1"/>
          <p:nvPr/>
        </p:nvSpPr>
        <p:spPr>
          <a:xfrm>
            <a:off x="9224283" y="5053948"/>
            <a:ext cx="1426994" cy="261610"/>
          </a:xfrm>
          <a:prstGeom prst="rect">
            <a:avLst/>
          </a:prstGeom>
          <a:noFill/>
        </p:spPr>
        <p:txBody>
          <a:bodyPr wrap="none" rtlCol="0">
            <a:spAutoFit/>
          </a:bodyPr>
          <a:lstStyle/>
          <a:p>
            <a:r>
              <a:rPr lang="en-GB" sz="1100" dirty="0">
                <a:solidFill>
                  <a:schemeClr val="bg1"/>
                </a:solidFill>
              </a:rPr>
              <a:t>Image: Public Domain</a:t>
            </a:r>
          </a:p>
        </p:txBody>
      </p:sp>
      <p:sp>
        <p:nvSpPr>
          <p:cNvPr id="13" name="Rectangle 12"/>
          <p:cNvSpPr/>
          <p:nvPr/>
        </p:nvSpPr>
        <p:spPr>
          <a:xfrm>
            <a:off x="946245" y="4536898"/>
            <a:ext cx="6096000" cy="867930"/>
          </a:xfrm>
          <a:prstGeom prst="rect">
            <a:avLst/>
          </a:prstGeom>
        </p:spPr>
        <p:txBody>
          <a:bodyPr>
            <a:spAutoFit/>
          </a:bodyPr>
          <a:lstStyle/>
          <a:p>
            <a:pPr lvl="0">
              <a:lnSpc>
                <a:spcPct val="90000"/>
              </a:lnSpc>
            </a:pPr>
            <a:r>
              <a:rPr lang="en-GB" sz="2800" dirty="0">
                <a:solidFill>
                  <a:prstClr val="black"/>
                </a:solidFill>
              </a:rPr>
              <a:t>Hint: It takes 1 year for 1mm of peat to build up…. </a:t>
            </a:r>
            <a:endParaRPr lang="en-GB" sz="2800" b="1" dirty="0">
              <a:solidFill>
                <a:prstClr val="black"/>
              </a:solidFill>
            </a:endParaRPr>
          </a:p>
        </p:txBody>
      </p:sp>
      <p:sp>
        <p:nvSpPr>
          <p:cNvPr id="14" name="Content Placeholder 2"/>
          <p:cNvSpPr>
            <a:spLocks noGrp="1"/>
          </p:cNvSpPr>
          <p:nvPr>
            <p:ph idx="1"/>
          </p:nvPr>
        </p:nvSpPr>
        <p:spPr>
          <a:xfrm>
            <a:off x="1158240" y="1220203"/>
            <a:ext cx="5884005" cy="1868032"/>
          </a:xfrm>
        </p:spPr>
        <p:txBody>
          <a:bodyPr>
            <a:noAutofit/>
          </a:bodyPr>
          <a:lstStyle/>
          <a:p>
            <a:pPr>
              <a:spcBef>
                <a:spcPts val="0"/>
              </a:spcBef>
            </a:pPr>
            <a:r>
              <a:rPr lang="en-GB" sz="3200" dirty="0"/>
              <a:t>Fires take a lot of fuel with a family easily using a metre cubed of peat in a month or less – this is around a tonne of peat!</a:t>
            </a:r>
          </a:p>
          <a:p>
            <a:pPr marL="0" indent="0">
              <a:spcBef>
                <a:spcPts val="0"/>
              </a:spcBef>
              <a:buNone/>
            </a:pPr>
            <a:endParaRPr lang="en-GB" sz="3200" dirty="0"/>
          </a:p>
          <a:p>
            <a:pPr marL="0" indent="0">
              <a:spcBef>
                <a:spcPts val="0"/>
              </a:spcBef>
              <a:buNone/>
            </a:pPr>
            <a:endParaRPr lang="en-GB" dirty="0"/>
          </a:p>
        </p:txBody>
      </p:sp>
      <p:grpSp>
        <p:nvGrpSpPr>
          <p:cNvPr id="3" name="Group 2"/>
          <p:cNvGrpSpPr/>
          <p:nvPr/>
        </p:nvGrpSpPr>
        <p:grpSpPr>
          <a:xfrm>
            <a:off x="7115956" y="1491523"/>
            <a:ext cx="4547937" cy="3368567"/>
            <a:chOff x="7115956" y="1491523"/>
            <a:chExt cx="4547937" cy="3368567"/>
          </a:xfrm>
        </p:grpSpPr>
        <p:pic>
          <p:nvPicPr>
            <p:cNvPr id="1026" name="Picture 2" descr="Peat Fire | Peat is a significant fuel source in countries s… | Flick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15956" y="1491523"/>
              <a:ext cx="4463773" cy="334783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9627758" y="4598480"/>
              <a:ext cx="2036135" cy="261610"/>
            </a:xfrm>
            <a:prstGeom prst="rect">
              <a:avLst/>
            </a:prstGeom>
            <a:noFill/>
          </p:spPr>
          <p:txBody>
            <a:bodyPr wrap="none" rtlCol="0">
              <a:spAutoFit/>
            </a:bodyPr>
            <a:lstStyle/>
            <a:p>
              <a:r>
                <a:rPr lang="en-GB" sz="1100" dirty="0">
                  <a:solidFill>
                    <a:schemeClr val="bg1"/>
                  </a:solidFill>
                </a:rPr>
                <a:t>Image: © Rhonda </a:t>
              </a:r>
              <a:r>
                <a:rPr lang="en-GB" sz="1100" dirty="0" err="1">
                  <a:solidFill>
                    <a:schemeClr val="bg1"/>
                  </a:solidFill>
                </a:rPr>
                <a:t>Surman</a:t>
              </a:r>
              <a:r>
                <a:rPr lang="en-GB" sz="1100" dirty="0">
                  <a:solidFill>
                    <a:schemeClr val="bg1"/>
                  </a:solidFill>
                </a:rPr>
                <a:t> 2009</a:t>
              </a:r>
              <a:r>
                <a:rPr lang="en-GB" sz="1100" baseline="30000" dirty="0">
                  <a:solidFill>
                    <a:schemeClr val="bg1"/>
                  </a:solidFill>
                </a:rPr>
                <a:t>3</a:t>
              </a:r>
              <a:endParaRPr lang="en-GB" sz="1100" dirty="0">
                <a:solidFill>
                  <a:schemeClr val="bg1"/>
                </a:solidFill>
              </a:endParaRPr>
            </a:p>
          </p:txBody>
        </p:sp>
      </p:grpSp>
    </p:spTree>
    <p:extLst>
      <p:ext uri="{BB962C8B-B14F-4D97-AF65-F5344CB8AC3E}">
        <p14:creationId xmlns:p14="http://schemas.microsoft.com/office/powerpoint/2010/main" val="1865340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9210" y="1300589"/>
            <a:ext cx="7636329" cy="3772546"/>
          </a:xfrm>
        </p:spPr>
        <p:txBody>
          <a:bodyPr>
            <a:noAutofit/>
          </a:bodyPr>
          <a:lstStyle/>
          <a:p>
            <a:pPr>
              <a:spcBef>
                <a:spcPts val="0"/>
              </a:spcBef>
            </a:pPr>
            <a:r>
              <a:rPr lang="en-GB" sz="3200" dirty="0"/>
              <a:t>The Peak District is very popular with lots of people coming to visit it.</a:t>
            </a:r>
          </a:p>
          <a:p>
            <a:pPr>
              <a:spcBef>
                <a:spcPts val="0"/>
              </a:spcBef>
            </a:pPr>
            <a:endParaRPr lang="en-GB" sz="3200" dirty="0"/>
          </a:p>
          <a:p>
            <a:pPr>
              <a:spcBef>
                <a:spcPts val="0"/>
              </a:spcBef>
            </a:pPr>
            <a:r>
              <a:rPr lang="en-GB" sz="3200" dirty="0"/>
              <a:t>When people walk through </a:t>
            </a:r>
            <a:r>
              <a:rPr lang="en-GB" sz="3200" b="1" dirty="0"/>
              <a:t>vegetation</a:t>
            </a:r>
            <a:r>
              <a:rPr lang="en-GB" sz="3200" dirty="0"/>
              <a:t>, they trample and damage it eventually leading to bare ground.</a:t>
            </a:r>
          </a:p>
        </p:txBody>
      </p:sp>
      <p:sp>
        <p:nvSpPr>
          <p:cNvPr id="8" name="Title 1"/>
          <p:cNvSpPr>
            <a:spLocks noGrp="1"/>
          </p:cNvSpPr>
          <p:nvPr>
            <p:ph type="title"/>
          </p:nvPr>
        </p:nvSpPr>
        <p:spPr>
          <a:xfrm>
            <a:off x="871637" y="0"/>
            <a:ext cx="9875520" cy="1309631"/>
          </a:xfrm>
        </p:spPr>
        <p:txBody>
          <a:bodyPr>
            <a:noAutofit/>
          </a:bodyPr>
          <a:lstStyle/>
          <a:p>
            <a:pPr algn="l"/>
            <a:r>
              <a:rPr lang="en-GB" sz="4320" b="1" dirty="0">
                <a:solidFill>
                  <a:srgbClr val="77538E"/>
                </a:solidFill>
              </a:rPr>
              <a:t>Visitors</a:t>
            </a:r>
            <a:endParaRPr lang="en-US" sz="4320" b="1" dirty="0">
              <a:solidFill>
                <a:srgbClr val="77538E"/>
              </a:solidFill>
            </a:endParaRPr>
          </a:p>
        </p:txBody>
      </p:sp>
      <p:pic>
        <p:nvPicPr>
          <p:cNvPr id="9" name="Picture 8"/>
          <p:cNvPicPr>
            <a:picLocks noChangeAspect="1"/>
          </p:cNvPicPr>
          <p:nvPr/>
        </p:nvPicPr>
        <p:blipFill>
          <a:blip r:embed="rId2"/>
          <a:stretch>
            <a:fillRect/>
          </a:stretch>
        </p:blipFill>
        <p:spPr>
          <a:xfrm>
            <a:off x="0" y="5440680"/>
            <a:ext cx="12192000" cy="141732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25539" y="2813190"/>
            <a:ext cx="3128852" cy="2346639"/>
          </a:xfrm>
          <a:prstGeom prst="rect">
            <a:avLst/>
          </a:prstGeom>
        </p:spPr>
      </p:pic>
      <p:sp>
        <p:nvSpPr>
          <p:cNvPr id="5" name="TextBox 4"/>
          <p:cNvSpPr txBox="1"/>
          <p:nvPr/>
        </p:nvSpPr>
        <p:spPr>
          <a:xfrm>
            <a:off x="8425539" y="5124940"/>
            <a:ext cx="3311155" cy="276999"/>
          </a:xfrm>
          <a:prstGeom prst="rect">
            <a:avLst/>
          </a:prstGeom>
          <a:noFill/>
        </p:spPr>
        <p:txBody>
          <a:bodyPr wrap="square" rtlCol="0">
            <a:spAutoFit/>
          </a:bodyPr>
          <a:lstStyle/>
          <a:p>
            <a:r>
              <a:rPr lang="en-GB" sz="1200" dirty="0"/>
              <a:t>Photos: Carey Davies, Mend our Mountains</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25539" y="359158"/>
            <a:ext cx="3133895" cy="2350421"/>
          </a:xfrm>
          <a:prstGeom prst="rect">
            <a:avLst/>
          </a:prstGeom>
        </p:spPr>
      </p:pic>
      <p:grpSp>
        <p:nvGrpSpPr>
          <p:cNvPr id="10" name="Group 9"/>
          <p:cNvGrpSpPr/>
          <p:nvPr/>
        </p:nvGrpSpPr>
        <p:grpSpPr>
          <a:xfrm>
            <a:off x="5293846" y="3972338"/>
            <a:ext cx="2861668" cy="965981"/>
            <a:chOff x="9272732" y="874503"/>
            <a:chExt cx="2861668" cy="965981"/>
          </a:xfrm>
        </p:grpSpPr>
        <p:sp>
          <p:nvSpPr>
            <p:cNvPr id="11" name="Rounded Rectangle 10"/>
            <p:cNvSpPr/>
            <p:nvPr/>
          </p:nvSpPr>
          <p:spPr>
            <a:xfrm rot="816985">
              <a:off x="9584629" y="874503"/>
              <a:ext cx="2237874" cy="965981"/>
            </a:xfrm>
            <a:prstGeom prst="roundRect">
              <a:avLst/>
            </a:prstGeom>
            <a:solidFill>
              <a:srgbClr val="E6E3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rot="816985">
              <a:off x="9272732" y="941994"/>
              <a:ext cx="2861668" cy="830997"/>
            </a:xfrm>
            <a:prstGeom prst="rect">
              <a:avLst/>
            </a:prstGeom>
          </p:spPr>
          <p:txBody>
            <a:bodyPr wrap="square">
              <a:spAutoFit/>
            </a:bodyPr>
            <a:lstStyle/>
            <a:p>
              <a:pPr algn="ctr"/>
              <a:r>
                <a:rPr lang="en-GB" sz="2400" dirty="0"/>
                <a:t>REMOVING or EXPOSING peat?</a:t>
              </a:r>
            </a:p>
          </p:txBody>
        </p:sp>
      </p:grpSp>
    </p:spTree>
    <p:extLst>
      <p:ext uri="{BB962C8B-B14F-4D97-AF65-F5344CB8AC3E}">
        <p14:creationId xmlns:p14="http://schemas.microsoft.com/office/powerpoint/2010/main" val="3334176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6908787" y="2274304"/>
            <a:ext cx="4767482" cy="830997"/>
          </a:xfrm>
          <a:prstGeom prst="roundRect">
            <a:avLst/>
          </a:prstGeom>
          <a:solidFill>
            <a:srgbClr val="E6E3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6908787" y="2303800"/>
            <a:ext cx="4767482" cy="830997"/>
          </a:xfrm>
          <a:prstGeom prst="rect">
            <a:avLst/>
          </a:prstGeom>
        </p:spPr>
        <p:txBody>
          <a:bodyPr wrap="square">
            <a:spAutoFit/>
          </a:bodyPr>
          <a:lstStyle/>
          <a:p>
            <a:pPr algn="ctr">
              <a:spcBef>
                <a:spcPts val="0"/>
              </a:spcBef>
            </a:pPr>
            <a:r>
              <a:rPr lang="en-GB" sz="2400" dirty="0"/>
              <a:t>What can cause fires in the Peak District?</a:t>
            </a:r>
          </a:p>
        </p:txBody>
      </p:sp>
      <p:sp>
        <p:nvSpPr>
          <p:cNvPr id="8" name="Title 1"/>
          <p:cNvSpPr>
            <a:spLocks noGrp="1"/>
          </p:cNvSpPr>
          <p:nvPr>
            <p:ph type="title"/>
          </p:nvPr>
        </p:nvSpPr>
        <p:spPr>
          <a:xfrm>
            <a:off x="1158240" y="7727"/>
            <a:ext cx="9875520" cy="1309631"/>
          </a:xfrm>
        </p:spPr>
        <p:txBody>
          <a:bodyPr>
            <a:noAutofit/>
          </a:bodyPr>
          <a:lstStyle/>
          <a:p>
            <a:pPr algn="l"/>
            <a:r>
              <a:rPr lang="en-GB" sz="4320" b="1" dirty="0">
                <a:solidFill>
                  <a:srgbClr val="77538E"/>
                </a:solidFill>
              </a:rPr>
              <a:t>Accidental fires</a:t>
            </a:r>
            <a:endParaRPr lang="en-US" sz="4320" b="1" dirty="0">
              <a:solidFill>
                <a:srgbClr val="77538E"/>
              </a:solidFill>
            </a:endParaRPr>
          </a:p>
        </p:txBody>
      </p:sp>
      <p:pic>
        <p:nvPicPr>
          <p:cNvPr id="9" name="Picture 8"/>
          <p:cNvPicPr>
            <a:picLocks noChangeAspect="1"/>
          </p:cNvPicPr>
          <p:nvPr/>
        </p:nvPicPr>
        <p:blipFill>
          <a:blip r:embed="rId2"/>
          <a:stretch>
            <a:fillRect/>
          </a:stretch>
        </p:blipFill>
        <p:spPr>
          <a:xfrm>
            <a:off x="0" y="5440680"/>
            <a:ext cx="12192000" cy="1417320"/>
          </a:xfrm>
          <a:prstGeom prst="rect">
            <a:avLst/>
          </a:prstGeom>
        </p:spPr>
      </p:pic>
      <p:sp>
        <p:nvSpPr>
          <p:cNvPr id="6" name="Content Placeholder 2"/>
          <p:cNvSpPr txBox="1">
            <a:spLocks/>
          </p:cNvSpPr>
          <p:nvPr/>
        </p:nvSpPr>
        <p:spPr>
          <a:xfrm>
            <a:off x="6908788" y="1026655"/>
            <a:ext cx="5052154" cy="13637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3200" dirty="0"/>
              <a:t>Watch the videos and answer the following questions:</a:t>
            </a:r>
          </a:p>
        </p:txBody>
      </p:sp>
      <p:sp>
        <p:nvSpPr>
          <p:cNvPr id="14" name="TextBox 13"/>
          <p:cNvSpPr txBox="1"/>
          <p:nvPr/>
        </p:nvSpPr>
        <p:spPr>
          <a:xfrm>
            <a:off x="9645124" y="4038001"/>
            <a:ext cx="1810111" cy="261610"/>
          </a:xfrm>
          <a:prstGeom prst="rect">
            <a:avLst/>
          </a:prstGeom>
          <a:noFill/>
        </p:spPr>
        <p:txBody>
          <a:bodyPr wrap="none" rtlCol="0">
            <a:spAutoFit/>
          </a:bodyPr>
          <a:lstStyle/>
          <a:p>
            <a:r>
              <a:rPr lang="en-GB" sz="1100" dirty="0">
                <a:solidFill>
                  <a:schemeClr val="bg1"/>
                </a:solidFill>
              </a:rPr>
              <a:t>Image: Moors for the Future</a:t>
            </a:r>
          </a:p>
        </p:txBody>
      </p:sp>
      <p:sp>
        <p:nvSpPr>
          <p:cNvPr id="15" name="Rectangle 14"/>
          <p:cNvSpPr/>
          <p:nvPr/>
        </p:nvSpPr>
        <p:spPr>
          <a:xfrm>
            <a:off x="4341294" y="3967897"/>
            <a:ext cx="2316329" cy="738664"/>
          </a:xfrm>
          <a:prstGeom prst="rect">
            <a:avLst/>
          </a:prstGeom>
        </p:spPr>
        <p:txBody>
          <a:bodyPr wrap="square">
            <a:spAutoFit/>
          </a:bodyPr>
          <a:lstStyle/>
          <a:p>
            <a:r>
              <a:rPr lang="en-GB" sz="1400" dirty="0" err="1">
                <a:hlinkClick r:id="rId3"/>
              </a:rPr>
              <a:t>Saddleworth</a:t>
            </a:r>
            <a:r>
              <a:rPr lang="en-GB" sz="1400" dirty="0">
                <a:hlinkClick r:id="rId3"/>
              </a:rPr>
              <a:t> Moor fire: Drones capture vast moorland blaze - BBC News</a:t>
            </a:r>
            <a:endParaRPr lang="en-GB" sz="1400" dirty="0"/>
          </a:p>
        </p:txBody>
      </p:sp>
      <p:sp>
        <p:nvSpPr>
          <p:cNvPr id="17" name="Rounded Rectangle 16"/>
          <p:cNvSpPr/>
          <p:nvPr/>
        </p:nvSpPr>
        <p:spPr>
          <a:xfrm>
            <a:off x="6908787" y="4552043"/>
            <a:ext cx="4767482" cy="491161"/>
          </a:xfrm>
          <a:prstGeom prst="roundRect">
            <a:avLst/>
          </a:prstGeom>
          <a:solidFill>
            <a:srgbClr val="E6E3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6908787" y="4581539"/>
            <a:ext cx="4767482" cy="461665"/>
          </a:xfrm>
          <a:prstGeom prst="rect">
            <a:avLst/>
          </a:prstGeom>
        </p:spPr>
        <p:txBody>
          <a:bodyPr wrap="square">
            <a:spAutoFit/>
          </a:bodyPr>
          <a:lstStyle/>
          <a:p>
            <a:pPr algn="ctr">
              <a:spcBef>
                <a:spcPts val="0"/>
              </a:spcBef>
            </a:pPr>
            <a:r>
              <a:rPr lang="en-GB" sz="2400" dirty="0"/>
              <a:t>What damage do fires cause?</a:t>
            </a:r>
          </a:p>
        </p:txBody>
      </p:sp>
      <p:sp>
        <p:nvSpPr>
          <p:cNvPr id="19" name="Rounded Rectangle 18"/>
          <p:cNvSpPr/>
          <p:nvPr/>
        </p:nvSpPr>
        <p:spPr>
          <a:xfrm>
            <a:off x="6908787" y="3398641"/>
            <a:ext cx="4767482" cy="830997"/>
          </a:xfrm>
          <a:prstGeom prst="roundRect">
            <a:avLst/>
          </a:prstGeom>
          <a:solidFill>
            <a:srgbClr val="E6E3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6908787" y="3428137"/>
            <a:ext cx="4767482" cy="830997"/>
          </a:xfrm>
          <a:prstGeom prst="rect">
            <a:avLst/>
          </a:prstGeom>
        </p:spPr>
        <p:txBody>
          <a:bodyPr wrap="square">
            <a:spAutoFit/>
          </a:bodyPr>
          <a:lstStyle/>
          <a:p>
            <a:pPr algn="ctr">
              <a:spcBef>
                <a:spcPts val="0"/>
              </a:spcBef>
            </a:pPr>
            <a:r>
              <a:rPr lang="en-GB" sz="2400" dirty="0"/>
              <a:t>Why are fires in the Peak District difficult to put out?</a:t>
            </a:r>
          </a:p>
        </p:txBody>
      </p:sp>
      <p:sp>
        <p:nvSpPr>
          <p:cNvPr id="7" name="Rectangle 6"/>
          <p:cNvSpPr/>
          <p:nvPr/>
        </p:nvSpPr>
        <p:spPr>
          <a:xfrm>
            <a:off x="4372256" y="1864769"/>
            <a:ext cx="2315497" cy="738664"/>
          </a:xfrm>
          <a:prstGeom prst="rect">
            <a:avLst/>
          </a:prstGeom>
        </p:spPr>
        <p:txBody>
          <a:bodyPr wrap="square">
            <a:spAutoFit/>
          </a:bodyPr>
          <a:lstStyle/>
          <a:p>
            <a:r>
              <a:rPr lang="en-GB" sz="1400" dirty="0">
                <a:hlinkClick r:id="rId4"/>
              </a:rPr>
              <a:t>(1085) Moorland Fire Fighting (April 2009) - YouTube</a:t>
            </a:r>
            <a:endParaRPr lang="en-GB" sz="1400" dirty="0"/>
          </a:p>
        </p:txBody>
      </p:sp>
      <p:pic>
        <p:nvPicPr>
          <p:cNvPr id="21" name="Picture 2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31828" y="3396930"/>
            <a:ext cx="3209466" cy="1986117"/>
          </a:xfrm>
          <a:prstGeom prst="rect">
            <a:avLst/>
          </a:prstGeom>
        </p:spPr>
      </p:pic>
      <p:pic>
        <p:nvPicPr>
          <p:cNvPr id="22" name="Picture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47068" y="1144818"/>
            <a:ext cx="3225188" cy="2178566"/>
          </a:xfrm>
          <a:prstGeom prst="rect">
            <a:avLst/>
          </a:prstGeom>
        </p:spPr>
      </p:pic>
      <p:sp>
        <p:nvSpPr>
          <p:cNvPr id="23" name="Rectangle 22"/>
          <p:cNvSpPr/>
          <p:nvPr/>
        </p:nvSpPr>
        <p:spPr>
          <a:xfrm>
            <a:off x="1147068" y="3434654"/>
            <a:ext cx="5358306" cy="194839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1147068" y="1151922"/>
            <a:ext cx="5373546" cy="21653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24135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3476640"/>
            <a:ext cx="5566889" cy="182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290546" y="1452488"/>
            <a:ext cx="10294620" cy="3741121"/>
          </a:xfrm>
        </p:spPr>
        <p:txBody>
          <a:bodyPr>
            <a:noAutofit/>
          </a:bodyPr>
          <a:lstStyle/>
          <a:p>
            <a:pPr>
              <a:spcBef>
                <a:spcPts val="0"/>
              </a:spcBef>
            </a:pPr>
            <a:r>
              <a:rPr lang="en-US" sz="3200" dirty="0"/>
              <a:t>A</a:t>
            </a:r>
            <a:r>
              <a:rPr lang="en-GB" sz="3200" dirty="0" err="1"/>
              <a:t>ccidental</a:t>
            </a:r>
            <a:r>
              <a:rPr lang="en-GB" sz="3200" dirty="0"/>
              <a:t> fires can be started by BBQ’s, campfires, cigarettes or litter.</a:t>
            </a:r>
          </a:p>
          <a:p>
            <a:pPr>
              <a:spcBef>
                <a:spcPts val="0"/>
              </a:spcBef>
            </a:pPr>
            <a:endParaRPr lang="en-GB" sz="3200" dirty="0"/>
          </a:p>
          <a:p>
            <a:pPr>
              <a:spcBef>
                <a:spcPts val="0"/>
              </a:spcBef>
            </a:pPr>
            <a:r>
              <a:rPr lang="en-GB" sz="3200" dirty="0"/>
              <a:t>Peat burns very well so the fires often cover large areas making them difficult to stop.</a:t>
            </a:r>
          </a:p>
        </p:txBody>
      </p:sp>
      <p:sp>
        <p:nvSpPr>
          <p:cNvPr id="8" name="Title 1"/>
          <p:cNvSpPr>
            <a:spLocks noGrp="1"/>
          </p:cNvSpPr>
          <p:nvPr>
            <p:ph type="title"/>
          </p:nvPr>
        </p:nvSpPr>
        <p:spPr>
          <a:xfrm>
            <a:off x="1158240" y="7727"/>
            <a:ext cx="9875520" cy="1309631"/>
          </a:xfrm>
        </p:spPr>
        <p:txBody>
          <a:bodyPr>
            <a:noAutofit/>
          </a:bodyPr>
          <a:lstStyle/>
          <a:p>
            <a:pPr algn="l"/>
            <a:r>
              <a:rPr lang="en-GB" sz="4320" b="1" dirty="0">
                <a:solidFill>
                  <a:srgbClr val="77538E"/>
                </a:solidFill>
              </a:rPr>
              <a:t>Accidental fires</a:t>
            </a:r>
            <a:endParaRPr lang="en-US" sz="4320" b="1" dirty="0">
              <a:solidFill>
                <a:srgbClr val="77538E"/>
              </a:solidFill>
            </a:endParaRPr>
          </a:p>
        </p:txBody>
      </p:sp>
      <p:pic>
        <p:nvPicPr>
          <p:cNvPr id="9" name="Picture 8"/>
          <p:cNvPicPr>
            <a:picLocks noChangeAspect="1"/>
          </p:cNvPicPr>
          <p:nvPr/>
        </p:nvPicPr>
        <p:blipFill>
          <a:blip r:embed="rId3"/>
          <a:stretch>
            <a:fillRect/>
          </a:stretch>
        </p:blipFill>
        <p:spPr>
          <a:xfrm>
            <a:off x="0" y="5440680"/>
            <a:ext cx="12192000" cy="1417320"/>
          </a:xfrm>
          <a:prstGeom prst="rect">
            <a:avLst/>
          </a:prstGeom>
        </p:spPr>
      </p:pic>
      <p:sp>
        <p:nvSpPr>
          <p:cNvPr id="6" name="Content Placeholder 2"/>
          <p:cNvSpPr txBox="1">
            <a:spLocks/>
          </p:cNvSpPr>
          <p:nvPr/>
        </p:nvSpPr>
        <p:spPr>
          <a:xfrm>
            <a:off x="290546" y="3884805"/>
            <a:ext cx="5072745" cy="13637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3200" dirty="0"/>
              <a:t>The fires destroy the </a:t>
            </a:r>
            <a:r>
              <a:rPr lang="en-GB" sz="3200" b="1" dirty="0"/>
              <a:t>vegetation</a:t>
            </a:r>
            <a:endParaRPr lang="en-GB" sz="3200" dirty="0"/>
          </a:p>
        </p:txBody>
      </p:sp>
      <p:grpSp>
        <p:nvGrpSpPr>
          <p:cNvPr id="11" name="Group 10"/>
          <p:cNvGrpSpPr/>
          <p:nvPr/>
        </p:nvGrpSpPr>
        <p:grpSpPr>
          <a:xfrm>
            <a:off x="8557379" y="481148"/>
            <a:ext cx="2861668" cy="965981"/>
            <a:chOff x="9272732" y="874503"/>
            <a:chExt cx="2861668" cy="965981"/>
          </a:xfrm>
        </p:grpSpPr>
        <p:sp>
          <p:nvSpPr>
            <p:cNvPr id="12" name="Rounded Rectangle 11"/>
            <p:cNvSpPr/>
            <p:nvPr/>
          </p:nvSpPr>
          <p:spPr>
            <a:xfrm rot="816985">
              <a:off x="9584629" y="874503"/>
              <a:ext cx="2237874" cy="965981"/>
            </a:xfrm>
            <a:prstGeom prst="roundRect">
              <a:avLst/>
            </a:prstGeom>
            <a:solidFill>
              <a:srgbClr val="E6E3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rot="816985">
              <a:off x="9272732" y="941994"/>
              <a:ext cx="2861668" cy="830997"/>
            </a:xfrm>
            <a:prstGeom prst="rect">
              <a:avLst/>
            </a:prstGeom>
          </p:spPr>
          <p:txBody>
            <a:bodyPr wrap="square">
              <a:spAutoFit/>
            </a:bodyPr>
            <a:lstStyle/>
            <a:p>
              <a:pPr algn="ctr"/>
              <a:r>
                <a:rPr lang="en-GB" sz="2400" dirty="0"/>
                <a:t>REMOVING or EXPOSING peat?</a:t>
              </a:r>
            </a:p>
          </p:txBody>
        </p:sp>
      </p:grpSp>
      <p:sp>
        <p:nvSpPr>
          <p:cNvPr id="14" name="TextBox 13"/>
          <p:cNvSpPr txBox="1"/>
          <p:nvPr/>
        </p:nvSpPr>
        <p:spPr>
          <a:xfrm>
            <a:off x="9888966" y="5052496"/>
            <a:ext cx="1810111" cy="261610"/>
          </a:xfrm>
          <a:prstGeom prst="rect">
            <a:avLst/>
          </a:prstGeom>
          <a:noFill/>
        </p:spPr>
        <p:txBody>
          <a:bodyPr wrap="none" rtlCol="0">
            <a:spAutoFit/>
          </a:bodyPr>
          <a:lstStyle/>
          <a:p>
            <a:r>
              <a:rPr lang="en-GB" sz="1100" dirty="0">
                <a:solidFill>
                  <a:schemeClr val="bg1"/>
                </a:solidFill>
              </a:rPr>
              <a:t>Image: Moors for the Future</a:t>
            </a:r>
          </a:p>
        </p:txBody>
      </p:sp>
    </p:spTree>
    <p:extLst>
      <p:ext uri="{BB962C8B-B14F-4D97-AF65-F5344CB8AC3E}">
        <p14:creationId xmlns:p14="http://schemas.microsoft.com/office/powerpoint/2010/main" val="1865359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8240" y="1145370"/>
            <a:ext cx="6918960" cy="3772546"/>
          </a:xfrm>
        </p:spPr>
        <p:txBody>
          <a:bodyPr>
            <a:noAutofit/>
          </a:bodyPr>
          <a:lstStyle/>
          <a:p>
            <a:pPr>
              <a:spcBef>
                <a:spcPts val="0"/>
              </a:spcBef>
            </a:pPr>
            <a:r>
              <a:rPr lang="en-GB" sz="3200" dirty="0"/>
              <a:t>Peat is used in compost for gardening </a:t>
            </a:r>
          </a:p>
          <a:p>
            <a:pPr>
              <a:spcBef>
                <a:spcPts val="0"/>
              </a:spcBef>
            </a:pPr>
            <a:endParaRPr lang="en-GB" sz="3200" dirty="0"/>
          </a:p>
          <a:p>
            <a:pPr>
              <a:spcBef>
                <a:spcPts val="0"/>
              </a:spcBef>
            </a:pPr>
            <a:r>
              <a:rPr lang="en-GB" sz="3200" dirty="0"/>
              <a:t>This has meant lots of peat is taken from peat bogs to use in compost</a:t>
            </a:r>
          </a:p>
          <a:p>
            <a:pPr>
              <a:spcBef>
                <a:spcPts val="0"/>
              </a:spcBef>
            </a:pPr>
            <a:endParaRPr lang="en-GB" sz="3200" dirty="0"/>
          </a:p>
          <a:p>
            <a:pPr>
              <a:spcBef>
                <a:spcPts val="0"/>
              </a:spcBef>
            </a:pPr>
            <a:r>
              <a:rPr lang="en-GB" sz="3200" dirty="0"/>
              <a:t>Peat is being used up faster than it can be </a:t>
            </a:r>
            <a:r>
              <a:rPr lang="en-GB" sz="3200" b="1" dirty="0"/>
              <a:t>replenished</a:t>
            </a:r>
          </a:p>
          <a:p>
            <a:pPr>
              <a:spcBef>
                <a:spcPts val="0"/>
              </a:spcBef>
            </a:pPr>
            <a:endParaRPr lang="en-GB" sz="3200" b="1" dirty="0"/>
          </a:p>
          <a:p>
            <a:pPr>
              <a:spcBef>
                <a:spcPts val="0"/>
              </a:spcBef>
            </a:pPr>
            <a:r>
              <a:rPr lang="en-GB" sz="3200" dirty="0"/>
              <a:t>The extracted peat releases </a:t>
            </a:r>
            <a:r>
              <a:rPr lang="en-US" i="1" dirty="0"/>
              <a:t>CO</a:t>
            </a:r>
            <a:r>
              <a:rPr lang="en-US" i="1" baseline="-25000" dirty="0"/>
              <a:t>2</a:t>
            </a:r>
            <a:endParaRPr lang="en-GB" sz="3200" dirty="0"/>
          </a:p>
        </p:txBody>
      </p:sp>
      <p:sp>
        <p:nvSpPr>
          <p:cNvPr id="8" name="Title 1"/>
          <p:cNvSpPr>
            <a:spLocks noGrp="1"/>
          </p:cNvSpPr>
          <p:nvPr>
            <p:ph type="title"/>
          </p:nvPr>
        </p:nvSpPr>
        <p:spPr>
          <a:xfrm>
            <a:off x="1158240" y="7727"/>
            <a:ext cx="9875520" cy="1309631"/>
          </a:xfrm>
        </p:spPr>
        <p:txBody>
          <a:bodyPr>
            <a:noAutofit/>
          </a:bodyPr>
          <a:lstStyle/>
          <a:p>
            <a:pPr algn="l"/>
            <a:r>
              <a:rPr lang="en-GB" sz="4320" b="1" dirty="0">
                <a:solidFill>
                  <a:srgbClr val="77538E"/>
                </a:solidFill>
              </a:rPr>
              <a:t>Gardening</a:t>
            </a:r>
            <a:endParaRPr lang="en-US" sz="4320" b="1" dirty="0">
              <a:solidFill>
                <a:srgbClr val="77538E"/>
              </a:solidFill>
            </a:endParaRPr>
          </a:p>
        </p:txBody>
      </p:sp>
      <p:pic>
        <p:nvPicPr>
          <p:cNvPr id="9" name="Picture 8"/>
          <p:cNvPicPr>
            <a:picLocks noChangeAspect="1"/>
          </p:cNvPicPr>
          <p:nvPr/>
        </p:nvPicPr>
        <p:blipFill>
          <a:blip r:embed="rId2"/>
          <a:stretch>
            <a:fillRect/>
          </a:stretch>
        </p:blipFill>
        <p:spPr>
          <a:xfrm>
            <a:off x="0" y="5440680"/>
            <a:ext cx="12192000" cy="1417320"/>
          </a:xfrm>
          <a:prstGeom prst="rect">
            <a:avLst/>
          </a:prstGeom>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77200" y="1317358"/>
            <a:ext cx="3981450" cy="2961203"/>
          </a:xfrm>
          <a:prstGeom prst="rect">
            <a:avLst/>
          </a:prstGeom>
        </p:spPr>
      </p:pic>
      <p:grpSp>
        <p:nvGrpSpPr>
          <p:cNvPr id="7" name="Group 6"/>
          <p:cNvGrpSpPr/>
          <p:nvPr/>
        </p:nvGrpSpPr>
        <p:grpSpPr>
          <a:xfrm>
            <a:off x="7953016" y="4115248"/>
            <a:ext cx="2861668" cy="965981"/>
            <a:chOff x="9272732" y="874503"/>
            <a:chExt cx="2861668" cy="965981"/>
          </a:xfrm>
        </p:grpSpPr>
        <p:sp>
          <p:nvSpPr>
            <p:cNvPr id="10" name="Rounded Rectangle 9"/>
            <p:cNvSpPr/>
            <p:nvPr/>
          </p:nvSpPr>
          <p:spPr>
            <a:xfrm rot="816985">
              <a:off x="9584629" y="874503"/>
              <a:ext cx="2237874" cy="965981"/>
            </a:xfrm>
            <a:prstGeom prst="roundRect">
              <a:avLst/>
            </a:prstGeom>
            <a:solidFill>
              <a:srgbClr val="E6E3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rot="816985">
              <a:off x="9272732" y="941994"/>
              <a:ext cx="2861668" cy="830997"/>
            </a:xfrm>
            <a:prstGeom prst="rect">
              <a:avLst/>
            </a:prstGeom>
          </p:spPr>
          <p:txBody>
            <a:bodyPr wrap="square">
              <a:spAutoFit/>
            </a:bodyPr>
            <a:lstStyle/>
            <a:p>
              <a:pPr algn="ctr"/>
              <a:r>
                <a:rPr lang="en-GB" sz="2400" dirty="0"/>
                <a:t>REMOVING or EXPOSING peat?</a:t>
              </a:r>
            </a:p>
          </p:txBody>
        </p:sp>
      </p:grpSp>
      <p:sp>
        <p:nvSpPr>
          <p:cNvPr id="12" name="TextBox 11"/>
          <p:cNvSpPr txBox="1"/>
          <p:nvPr/>
        </p:nvSpPr>
        <p:spPr>
          <a:xfrm>
            <a:off x="10659822" y="4016951"/>
            <a:ext cx="1467068" cy="261610"/>
          </a:xfrm>
          <a:prstGeom prst="rect">
            <a:avLst/>
          </a:prstGeom>
          <a:noFill/>
        </p:spPr>
        <p:txBody>
          <a:bodyPr wrap="none" rtlCol="0">
            <a:spAutoFit/>
          </a:bodyPr>
          <a:lstStyle/>
          <a:p>
            <a:r>
              <a:rPr lang="en-GB" sz="1100" dirty="0">
                <a:solidFill>
                  <a:schemeClr val="bg1"/>
                </a:solidFill>
              </a:rPr>
              <a:t>Image: nick macneill</a:t>
            </a:r>
            <a:r>
              <a:rPr lang="en-GB" sz="1100" baseline="30000" dirty="0">
                <a:solidFill>
                  <a:schemeClr val="bg1"/>
                </a:solidFill>
              </a:rPr>
              <a:t>2.0</a:t>
            </a:r>
            <a:endParaRPr lang="en-GB" sz="1100" dirty="0">
              <a:solidFill>
                <a:schemeClr val="bg1"/>
              </a:solidFill>
            </a:endParaRPr>
          </a:p>
        </p:txBody>
      </p:sp>
    </p:spTree>
    <p:extLst>
      <p:ext uri="{BB962C8B-B14F-4D97-AF65-F5344CB8AC3E}">
        <p14:creationId xmlns:p14="http://schemas.microsoft.com/office/powerpoint/2010/main" val="1824147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2553" y="1239275"/>
            <a:ext cx="11279062" cy="550694"/>
          </a:xfrm>
        </p:spPr>
        <p:txBody>
          <a:bodyPr>
            <a:noAutofit/>
          </a:bodyPr>
          <a:lstStyle/>
          <a:p>
            <a:pPr marL="0" indent="0">
              <a:spcBef>
                <a:spcPts val="0"/>
              </a:spcBef>
              <a:buNone/>
            </a:pPr>
            <a:r>
              <a:rPr lang="en-GB" dirty="0"/>
              <a:t>Split into 6 groups, one for each of the threats to peat. </a:t>
            </a:r>
          </a:p>
        </p:txBody>
      </p:sp>
      <p:sp>
        <p:nvSpPr>
          <p:cNvPr id="8" name="Title 1"/>
          <p:cNvSpPr>
            <a:spLocks noGrp="1"/>
          </p:cNvSpPr>
          <p:nvPr>
            <p:ph type="title"/>
          </p:nvPr>
        </p:nvSpPr>
        <p:spPr>
          <a:xfrm>
            <a:off x="534396" y="0"/>
            <a:ext cx="11033760" cy="1309631"/>
          </a:xfrm>
        </p:spPr>
        <p:txBody>
          <a:bodyPr>
            <a:noAutofit/>
          </a:bodyPr>
          <a:lstStyle/>
          <a:p>
            <a:pPr algn="l"/>
            <a:r>
              <a:rPr lang="en-GB" sz="4320" b="1" dirty="0">
                <a:solidFill>
                  <a:srgbClr val="77538E"/>
                </a:solidFill>
              </a:rPr>
              <a:t>Do you think any of these threats are avoidable?</a:t>
            </a:r>
            <a:endParaRPr lang="en-US" sz="4320" b="1" dirty="0">
              <a:solidFill>
                <a:srgbClr val="77538E"/>
              </a:solidFill>
            </a:endParaRPr>
          </a:p>
        </p:txBody>
      </p:sp>
      <p:pic>
        <p:nvPicPr>
          <p:cNvPr id="9" name="Picture 8"/>
          <p:cNvPicPr>
            <a:picLocks noChangeAspect="1"/>
          </p:cNvPicPr>
          <p:nvPr/>
        </p:nvPicPr>
        <p:blipFill>
          <a:blip r:embed="rId3"/>
          <a:stretch>
            <a:fillRect/>
          </a:stretch>
        </p:blipFill>
        <p:spPr>
          <a:xfrm>
            <a:off x="0" y="5440680"/>
            <a:ext cx="12192000" cy="1417320"/>
          </a:xfrm>
          <a:prstGeom prst="rect">
            <a:avLst/>
          </a:prstGeom>
        </p:spPr>
      </p:pic>
      <p:grpSp>
        <p:nvGrpSpPr>
          <p:cNvPr id="14" name="Group 13"/>
          <p:cNvGrpSpPr/>
          <p:nvPr/>
        </p:nvGrpSpPr>
        <p:grpSpPr>
          <a:xfrm>
            <a:off x="2411206" y="3952567"/>
            <a:ext cx="1721638" cy="1545736"/>
            <a:chOff x="7100243" y="1491523"/>
            <a:chExt cx="4479486" cy="3471039"/>
          </a:xfrm>
        </p:grpSpPr>
        <p:pic>
          <p:nvPicPr>
            <p:cNvPr id="15" name="Picture 2" descr="Peat Fire | Peat is a significant fuel source in countries s… | Flick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15956" y="1491523"/>
              <a:ext cx="4463773" cy="334783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100243" y="4409659"/>
              <a:ext cx="3867176" cy="552903"/>
            </a:xfrm>
            <a:prstGeom prst="rect">
              <a:avLst/>
            </a:prstGeom>
            <a:noFill/>
          </p:spPr>
          <p:txBody>
            <a:bodyPr wrap="none" rtlCol="0">
              <a:spAutoFit/>
            </a:bodyPr>
            <a:lstStyle/>
            <a:p>
              <a:r>
                <a:rPr lang="en-GB" sz="1000" dirty="0">
                  <a:solidFill>
                    <a:schemeClr val="bg1"/>
                  </a:solidFill>
                </a:rPr>
                <a:t>© Rhonda </a:t>
              </a:r>
              <a:r>
                <a:rPr lang="en-GB" sz="1000" dirty="0" err="1">
                  <a:solidFill>
                    <a:schemeClr val="bg1"/>
                  </a:solidFill>
                </a:rPr>
                <a:t>Surman</a:t>
              </a:r>
              <a:r>
                <a:rPr lang="en-GB" sz="1000" dirty="0">
                  <a:solidFill>
                    <a:schemeClr val="bg1"/>
                  </a:solidFill>
                </a:rPr>
                <a:t> 2009</a:t>
              </a:r>
              <a:r>
                <a:rPr lang="en-GB" sz="1000" baseline="30000" dirty="0">
                  <a:solidFill>
                    <a:schemeClr val="bg1"/>
                  </a:solidFill>
                </a:rPr>
                <a:t>3</a:t>
              </a:r>
              <a:endParaRPr lang="en-GB" sz="1000" dirty="0">
                <a:solidFill>
                  <a:schemeClr val="bg1"/>
                </a:solidFill>
              </a:endParaRPr>
            </a:p>
          </p:txBody>
        </p:sp>
      </p:grpSp>
      <p:pic>
        <p:nvPicPr>
          <p:cNvPr id="21" name="Picture 2" descr="\\hope\photographs\Learning_and_Discovery\Alan's Photo's\Reserve Photos from L&amp;D\Chris factsheet photos\farming\DSCF1482.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252607" y="2206404"/>
            <a:ext cx="1764044" cy="148505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12159" y="3952567"/>
            <a:ext cx="1901414" cy="1490868"/>
          </a:xfrm>
          <a:prstGeom prst="rect">
            <a:avLst/>
          </a:prstGeom>
        </p:spPr>
      </p:pic>
      <p:sp>
        <p:nvSpPr>
          <p:cNvPr id="23" name="TextBox 22"/>
          <p:cNvSpPr txBox="1"/>
          <p:nvPr/>
        </p:nvSpPr>
        <p:spPr>
          <a:xfrm>
            <a:off x="6144616" y="5273572"/>
            <a:ext cx="2306210" cy="232095"/>
          </a:xfrm>
          <a:prstGeom prst="rect">
            <a:avLst/>
          </a:prstGeom>
          <a:noFill/>
        </p:spPr>
        <p:txBody>
          <a:bodyPr wrap="square" rtlCol="0">
            <a:spAutoFit/>
          </a:bodyPr>
          <a:lstStyle/>
          <a:p>
            <a:r>
              <a:rPr lang="en-GB" sz="900" dirty="0">
                <a:solidFill>
                  <a:schemeClr val="bg1"/>
                </a:solidFill>
              </a:rPr>
              <a:t>Carey Davies, Mend our Mountains</a:t>
            </a:r>
          </a:p>
        </p:txBody>
      </p:sp>
      <p:pic>
        <p:nvPicPr>
          <p:cNvPr id="24" name="Picture 3"/>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r="-1951"/>
          <a:stretch/>
        </p:blipFill>
        <p:spPr bwMode="auto">
          <a:xfrm>
            <a:off x="8298762" y="2134920"/>
            <a:ext cx="1804871" cy="1490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8221191" y="3444874"/>
            <a:ext cx="1335622" cy="253916"/>
          </a:xfrm>
          <a:prstGeom prst="rect">
            <a:avLst/>
          </a:prstGeom>
          <a:noFill/>
        </p:spPr>
        <p:txBody>
          <a:bodyPr wrap="none" rtlCol="0">
            <a:spAutoFit/>
          </a:bodyPr>
          <a:lstStyle/>
          <a:p>
            <a:r>
              <a:rPr lang="en-GB" sz="1050" dirty="0">
                <a:solidFill>
                  <a:schemeClr val="bg1"/>
                </a:solidFill>
              </a:rPr>
              <a:t>Moors for the Future</a:t>
            </a:r>
          </a:p>
        </p:txBody>
      </p:sp>
      <p:grpSp>
        <p:nvGrpSpPr>
          <p:cNvPr id="4" name="Group 3"/>
          <p:cNvGrpSpPr/>
          <p:nvPr/>
        </p:nvGrpSpPr>
        <p:grpSpPr>
          <a:xfrm>
            <a:off x="10063557" y="3952568"/>
            <a:ext cx="1897385" cy="1531342"/>
            <a:chOff x="6104749" y="4521024"/>
            <a:chExt cx="2704135" cy="2022169"/>
          </a:xfrm>
        </p:grpSpPr>
        <p:pic>
          <p:nvPicPr>
            <p:cNvPr id="26" name="Picture 2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61865" y="4521024"/>
              <a:ext cx="2647019" cy="1968722"/>
            </a:xfrm>
            <a:prstGeom prst="rect">
              <a:avLst/>
            </a:prstGeom>
          </p:spPr>
        </p:pic>
        <p:sp>
          <p:nvSpPr>
            <p:cNvPr id="27" name="TextBox 26"/>
            <p:cNvSpPr txBox="1"/>
            <p:nvPr/>
          </p:nvSpPr>
          <p:spPr>
            <a:xfrm>
              <a:off x="6104749" y="6218053"/>
              <a:ext cx="1375778" cy="325140"/>
            </a:xfrm>
            <a:prstGeom prst="rect">
              <a:avLst/>
            </a:prstGeom>
            <a:noFill/>
          </p:spPr>
          <p:txBody>
            <a:bodyPr wrap="none" rtlCol="0">
              <a:spAutoFit/>
            </a:bodyPr>
            <a:lstStyle/>
            <a:p>
              <a:r>
                <a:rPr lang="en-GB" sz="1000" dirty="0">
                  <a:solidFill>
                    <a:schemeClr val="bg1"/>
                  </a:solidFill>
                </a:rPr>
                <a:t>nick macneill</a:t>
              </a:r>
              <a:r>
                <a:rPr lang="en-GB" sz="1000" baseline="30000" dirty="0">
                  <a:solidFill>
                    <a:schemeClr val="bg1"/>
                  </a:solidFill>
                </a:rPr>
                <a:t>2.0</a:t>
              </a:r>
              <a:endParaRPr lang="en-GB" sz="1000" dirty="0">
                <a:solidFill>
                  <a:schemeClr val="bg1"/>
                </a:solidFill>
              </a:endParaRPr>
            </a:p>
          </p:txBody>
        </p:sp>
      </p:grpSp>
      <p:sp>
        <p:nvSpPr>
          <p:cNvPr id="6" name="Rectangle 5"/>
          <p:cNvSpPr/>
          <p:nvPr/>
        </p:nvSpPr>
        <p:spPr>
          <a:xfrm>
            <a:off x="717355" y="1716723"/>
            <a:ext cx="1340432" cy="461665"/>
          </a:xfrm>
          <a:prstGeom prst="rect">
            <a:avLst/>
          </a:prstGeom>
        </p:spPr>
        <p:txBody>
          <a:bodyPr wrap="none">
            <a:spAutoFit/>
          </a:bodyPr>
          <a:lstStyle/>
          <a:p>
            <a:r>
              <a:rPr lang="en-GB" sz="2400" dirty="0"/>
              <a:t>Acid Rain</a:t>
            </a:r>
          </a:p>
        </p:txBody>
      </p:sp>
      <p:sp>
        <p:nvSpPr>
          <p:cNvPr id="28" name="Rectangle 27"/>
          <p:cNvSpPr/>
          <p:nvPr/>
        </p:nvSpPr>
        <p:spPr>
          <a:xfrm>
            <a:off x="2357959" y="3534289"/>
            <a:ext cx="1834170" cy="461665"/>
          </a:xfrm>
          <a:prstGeom prst="rect">
            <a:avLst/>
          </a:prstGeom>
        </p:spPr>
        <p:txBody>
          <a:bodyPr wrap="square">
            <a:spAutoFit/>
          </a:bodyPr>
          <a:lstStyle/>
          <a:p>
            <a:pPr algn="ctr"/>
            <a:r>
              <a:rPr lang="en-GB" sz="2400" dirty="0"/>
              <a:t>Burning Peat</a:t>
            </a:r>
          </a:p>
        </p:txBody>
      </p:sp>
      <p:sp>
        <p:nvSpPr>
          <p:cNvPr id="29" name="Rectangle 28"/>
          <p:cNvSpPr/>
          <p:nvPr/>
        </p:nvSpPr>
        <p:spPr>
          <a:xfrm>
            <a:off x="4154358" y="1799160"/>
            <a:ext cx="1967333" cy="461665"/>
          </a:xfrm>
          <a:prstGeom prst="rect">
            <a:avLst/>
          </a:prstGeom>
        </p:spPr>
        <p:txBody>
          <a:bodyPr wrap="none">
            <a:spAutoFit/>
          </a:bodyPr>
          <a:lstStyle/>
          <a:p>
            <a:r>
              <a:rPr lang="en-GB" sz="2400" dirty="0"/>
              <a:t>Sheep Grazing</a:t>
            </a:r>
          </a:p>
        </p:txBody>
      </p:sp>
      <p:sp>
        <p:nvSpPr>
          <p:cNvPr id="30" name="Rectangle 29"/>
          <p:cNvSpPr/>
          <p:nvPr/>
        </p:nvSpPr>
        <p:spPr>
          <a:xfrm>
            <a:off x="6288700" y="3580146"/>
            <a:ext cx="1748331" cy="461665"/>
          </a:xfrm>
          <a:prstGeom prst="rect">
            <a:avLst/>
          </a:prstGeom>
        </p:spPr>
        <p:txBody>
          <a:bodyPr wrap="square">
            <a:spAutoFit/>
          </a:bodyPr>
          <a:lstStyle/>
          <a:p>
            <a:r>
              <a:rPr lang="en-GB" sz="2400" dirty="0"/>
              <a:t>Path Erosion</a:t>
            </a:r>
          </a:p>
        </p:txBody>
      </p:sp>
      <p:sp>
        <p:nvSpPr>
          <p:cNvPr id="31" name="Rectangle 30"/>
          <p:cNvSpPr/>
          <p:nvPr/>
        </p:nvSpPr>
        <p:spPr>
          <a:xfrm>
            <a:off x="8814328" y="1745500"/>
            <a:ext cx="773738" cy="461665"/>
          </a:xfrm>
          <a:prstGeom prst="rect">
            <a:avLst/>
          </a:prstGeom>
        </p:spPr>
        <p:txBody>
          <a:bodyPr wrap="none">
            <a:spAutoFit/>
          </a:bodyPr>
          <a:lstStyle/>
          <a:p>
            <a:r>
              <a:rPr lang="en-GB" sz="2400" dirty="0"/>
              <a:t>Fires</a:t>
            </a:r>
          </a:p>
        </p:txBody>
      </p:sp>
      <p:sp>
        <p:nvSpPr>
          <p:cNvPr id="32" name="Rectangle 31"/>
          <p:cNvSpPr/>
          <p:nvPr/>
        </p:nvSpPr>
        <p:spPr>
          <a:xfrm>
            <a:off x="10086480" y="3534289"/>
            <a:ext cx="1884811" cy="461665"/>
          </a:xfrm>
          <a:prstGeom prst="rect">
            <a:avLst/>
          </a:prstGeom>
        </p:spPr>
        <p:txBody>
          <a:bodyPr wrap="none">
            <a:spAutoFit/>
          </a:bodyPr>
          <a:lstStyle/>
          <a:p>
            <a:r>
              <a:rPr lang="en-GB" sz="2400" dirty="0"/>
              <a:t>Peat compost</a:t>
            </a:r>
          </a:p>
        </p:txBody>
      </p:sp>
      <p:pic>
        <p:nvPicPr>
          <p:cNvPr id="33" name="Picture 32">
            <a:extLst>
              <a:ext uri="{FF2B5EF4-FFF2-40B4-BE49-F238E27FC236}">
                <a16:creationId xmlns:a16="http://schemas.microsoft.com/office/drawing/2014/main" id="{9851E833-27B5-4026-B8A3-5F518908518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72581" y="2174592"/>
            <a:ext cx="1841076" cy="1506000"/>
          </a:xfrm>
          <a:prstGeom prst="rect">
            <a:avLst/>
          </a:prstGeom>
        </p:spPr>
      </p:pic>
    </p:spTree>
    <p:extLst>
      <p:ext uri="{BB962C8B-B14F-4D97-AF65-F5344CB8AC3E}">
        <p14:creationId xmlns:p14="http://schemas.microsoft.com/office/powerpoint/2010/main" val="1376255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396" y="1117902"/>
            <a:ext cx="11279062" cy="4125633"/>
          </a:xfrm>
        </p:spPr>
        <p:txBody>
          <a:bodyPr>
            <a:noAutofit/>
          </a:bodyPr>
          <a:lstStyle/>
          <a:p>
            <a:pPr marL="0" indent="0">
              <a:spcBef>
                <a:spcPts val="0"/>
              </a:spcBef>
              <a:buNone/>
            </a:pPr>
            <a:r>
              <a:rPr lang="en-GB" sz="3200" dirty="0"/>
              <a:t>In your group answer the following questions:</a:t>
            </a:r>
          </a:p>
          <a:p>
            <a:pPr marL="0" indent="0">
              <a:spcBef>
                <a:spcPts val="0"/>
              </a:spcBef>
              <a:buNone/>
            </a:pPr>
            <a:endParaRPr lang="en-GB" sz="3200" dirty="0"/>
          </a:p>
          <a:p>
            <a:pPr>
              <a:spcBef>
                <a:spcPts val="0"/>
              </a:spcBef>
            </a:pPr>
            <a:r>
              <a:rPr lang="en-GB" dirty="0"/>
              <a:t>Why does your threat happen?</a:t>
            </a:r>
          </a:p>
          <a:p>
            <a:pPr lvl="1">
              <a:spcBef>
                <a:spcPts val="0"/>
              </a:spcBef>
            </a:pPr>
            <a:r>
              <a:rPr lang="en-GB" dirty="0"/>
              <a:t>Hint: Do humans benefit by causing damage to the peat in this way? </a:t>
            </a:r>
          </a:p>
          <a:p>
            <a:pPr marL="0" indent="0">
              <a:spcBef>
                <a:spcPts val="0"/>
              </a:spcBef>
              <a:buNone/>
            </a:pPr>
            <a:endParaRPr lang="en-GB" dirty="0"/>
          </a:p>
          <a:p>
            <a:pPr marL="457200" lvl="1" indent="0">
              <a:spcBef>
                <a:spcPts val="0"/>
              </a:spcBef>
              <a:buNone/>
            </a:pPr>
            <a:endParaRPr lang="en-GB" dirty="0"/>
          </a:p>
          <a:p>
            <a:pPr>
              <a:spcBef>
                <a:spcPts val="0"/>
              </a:spcBef>
            </a:pPr>
            <a:r>
              <a:rPr lang="en-GB" dirty="0"/>
              <a:t>Do you think your threat is avoidable? </a:t>
            </a:r>
          </a:p>
          <a:p>
            <a:pPr lvl="1">
              <a:spcBef>
                <a:spcPts val="0"/>
              </a:spcBef>
            </a:pPr>
            <a:r>
              <a:rPr lang="en-GB" dirty="0"/>
              <a:t>Hint: Could we get the same benefit in a different way that causes no/less damage to the peat?</a:t>
            </a:r>
          </a:p>
        </p:txBody>
      </p:sp>
      <p:sp>
        <p:nvSpPr>
          <p:cNvPr id="8" name="Title 1"/>
          <p:cNvSpPr>
            <a:spLocks noGrp="1"/>
          </p:cNvSpPr>
          <p:nvPr>
            <p:ph type="title"/>
          </p:nvPr>
        </p:nvSpPr>
        <p:spPr>
          <a:xfrm>
            <a:off x="534396" y="0"/>
            <a:ext cx="11033760" cy="1309631"/>
          </a:xfrm>
        </p:spPr>
        <p:txBody>
          <a:bodyPr>
            <a:noAutofit/>
          </a:bodyPr>
          <a:lstStyle/>
          <a:p>
            <a:pPr algn="l"/>
            <a:r>
              <a:rPr lang="en-GB" sz="4320" b="1" dirty="0">
                <a:solidFill>
                  <a:srgbClr val="77538E"/>
                </a:solidFill>
              </a:rPr>
              <a:t>Do you think any of these threats are avoidable?</a:t>
            </a:r>
            <a:endParaRPr lang="en-US" sz="4320" b="1" dirty="0">
              <a:solidFill>
                <a:srgbClr val="77538E"/>
              </a:solidFill>
            </a:endParaRPr>
          </a:p>
        </p:txBody>
      </p:sp>
      <p:pic>
        <p:nvPicPr>
          <p:cNvPr id="9" name="Picture 8"/>
          <p:cNvPicPr>
            <a:picLocks noChangeAspect="1"/>
          </p:cNvPicPr>
          <p:nvPr/>
        </p:nvPicPr>
        <p:blipFill>
          <a:blip r:embed="rId2"/>
          <a:stretch>
            <a:fillRect/>
          </a:stretch>
        </p:blipFill>
        <p:spPr>
          <a:xfrm>
            <a:off x="0" y="5440680"/>
            <a:ext cx="12192000" cy="1417320"/>
          </a:xfrm>
          <a:prstGeom prst="rect">
            <a:avLst/>
          </a:prstGeom>
        </p:spPr>
      </p:pic>
    </p:spTree>
    <p:extLst>
      <p:ext uri="{BB962C8B-B14F-4D97-AF65-F5344CB8AC3E}">
        <p14:creationId xmlns:p14="http://schemas.microsoft.com/office/powerpoint/2010/main" val="3985572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5256" y="1492746"/>
            <a:ext cx="6898832" cy="3772546"/>
          </a:xfrm>
        </p:spPr>
        <p:txBody>
          <a:bodyPr>
            <a:noAutofit/>
          </a:bodyPr>
          <a:lstStyle/>
          <a:p>
            <a:pPr>
              <a:spcBef>
                <a:spcPts val="0"/>
              </a:spcBef>
            </a:pPr>
            <a:r>
              <a:rPr lang="en-GB" sz="3200" dirty="0"/>
              <a:t>The carbon stored in the peat is released into the air as </a:t>
            </a:r>
            <a:r>
              <a:rPr lang="en-US" sz="3200" i="1" dirty="0"/>
              <a:t>CO</a:t>
            </a:r>
            <a:r>
              <a:rPr lang="en-US" sz="3200" i="1" baseline="-25000" dirty="0"/>
              <a:t>2</a:t>
            </a:r>
            <a:r>
              <a:rPr lang="en-GB" sz="3200" dirty="0"/>
              <a:t> which speeds up climate change</a:t>
            </a:r>
          </a:p>
          <a:p>
            <a:pPr>
              <a:spcBef>
                <a:spcPts val="0"/>
              </a:spcBef>
            </a:pPr>
            <a:endParaRPr lang="en-GB" sz="3200" dirty="0"/>
          </a:p>
          <a:p>
            <a:pPr>
              <a:spcBef>
                <a:spcPts val="0"/>
              </a:spcBef>
            </a:pPr>
            <a:endParaRPr lang="en-GB" sz="3200" dirty="0"/>
          </a:p>
          <a:p>
            <a:pPr>
              <a:spcBef>
                <a:spcPts val="0"/>
              </a:spcBef>
            </a:pPr>
            <a:r>
              <a:rPr lang="en-GB" sz="3200" dirty="0"/>
              <a:t>Lots of special plants and animals lose their habitats</a:t>
            </a:r>
          </a:p>
          <a:p>
            <a:pPr>
              <a:spcBef>
                <a:spcPts val="0"/>
              </a:spcBef>
            </a:pPr>
            <a:endParaRPr lang="en-GB" sz="3200" dirty="0"/>
          </a:p>
          <a:p>
            <a:pPr lvl="1">
              <a:spcBef>
                <a:spcPts val="0"/>
              </a:spcBef>
            </a:pPr>
            <a:endParaRPr lang="en-GB" sz="2800" dirty="0"/>
          </a:p>
          <a:p>
            <a:pPr>
              <a:spcBef>
                <a:spcPts val="0"/>
              </a:spcBef>
            </a:pPr>
            <a:endParaRPr lang="en-GB" sz="3200" dirty="0"/>
          </a:p>
        </p:txBody>
      </p:sp>
      <p:sp>
        <p:nvSpPr>
          <p:cNvPr id="8" name="Title 1"/>
          <p:cNvSpPr>
            <a:spLocks noGrp="1"/>
          </p:cNvSpPr>
          <p:nvPr>
            <p:ph type="title"/>
          </p:nvPr>
        </p:nvSpPr>
        <p:spPr>
          <a:xfrm>
            <a:off x="1158240" y="7727"/>
            <a:ext cx="9875520" cy="1309631"/>
          </a:xfrm>
        </p:spPr>
        <p:txBody>
          <a:bodyPr>
            <a:noAutofit/>
          </a:bodyPr>
          <a:lstStyle/>
          <a:p>
            <a:pPr algn="l"/>
            <a:r>
              <a:rPr lang="en-GB" sz="4320" b="1" dirty="0">
                <a:solidFill>
                  <a:srgbClr val="77538E"/>
                </a:solidFill>
              </a:rPr>
              <a:t>What happens if peat is damaged?</a:t>
            </a:r>
            <a:endParaRPr lang="en-US" sz="4320" b="1" dirty="0">
              <a:solidFill>
                <a:srgbClr val="77538E"/>
              </a:solidFill>
            </a:endParaRPr>
          </a:p>
        </p:txBody>
      </p:sp>
      <p:pic>
        <p:nvPicPr>
          <p:cNvPr id="9" name="Picture 8"/>
          <p:cNvPicPr>
            <a:picLocks noChangeAspect="1"/>
          </p:cNvPicPr>
          <p:nvPr/>
        </p:nvPicPr>
        <p:blipFill>
          <a:blip r:embed="rId2"/>
          <a:stretch>
            <a:fillRect/>
          </a:stretch>
        </p:blipFill>
        <p:spPr>
          <a:xfrm>
            <a:off x="0" y="5440680"/>
            <a:ext cx="12192000" cy="1417320"/>
          </a:xfrm>
          <a:prstGeom prst="rect">
            <a:avLst/>
          </a:prstGeom>
        </p:spPr>
      </p:pic>
      <p:pic>
        <p:nvPicPr>
          <p:cNvPr id="10" name="Picture 2" descr="\\hope\photographs\Learning_and_Discovery\Alan's Photo's\Pictures\Birds\Curlew1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824088" y="3297655"/>
            <a:ext cx="3260002" cy="19676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24087" y="1088593"/>
            <a:ext cx="3260003" cy="2168808"/>
          </a:xfrm>
          <a:prstGeom prst="rect">
            <a:avLst/>
          </a:prstGeom>
        </p:spPr>
      </p:pic>
    </p:spTree>
    <p:extLst>
      <p:ext uri="{BB962C8B-B14F-4D97-AF65-F5344CB8AC3E}">
        <p14:creationId xmlns:p14="http://schemas.microsoft.com/office/powerpoint/2010/main" val="1380386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741" y="112734"/>
            <a:ext cx="6370913" cy="4546948"/>
          </a:xfrm>
          <a:prstGeom prst="rect">
            <a:avLst/>
          </a:prstGeom>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38171" y="2707859"/>
            <a:ext cx="5853830" cy="4150142"/>
          </a:xfrm>
          <a:prstGeom prst="rect">
            <a:avLst/>
          </a:prstGeom>
        </p:spPr>
      </p:pic>
    </p:spTree>
    <p:extLst>
      <p:ext uri="{BB962C8B-B14F-4D97-AF65-F5344CB8AC3E}">
        <p14:creationId xmlns:p14="http://schemas.microsoft.com/office/powerpoint/2010/main" val="212717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0797" y="1348241"/>
            <a:ext cx="6898832" cy="4161518"/>
          </a:xfrm>
        </p:spPr>
        <p:txBody>
          <a:bodyPr>
            <a:noAutofit/>
          </a:bodyPr>
          <a:lstStyle/>
          <a:p>
            <a:pPr>
              <a:spcBef>
                <a:spcPts val="0"/>
              </a:spcBef>
            </a:pPr>
            <a:r>
              <a:rPr lang="en-GB" sz="3200" dirty="0"/>
              <a:t>Eroded peat breaks down into small grains called silt, mixes with water in streams and rivers and goes into the reservoirs. It is expensive to clean the water to make it suitable for drinking.</a:t>
            </a:r>
          </a:p>
          <a:p>
            <a:pPr marL="0" indent="0">
              <a:spcBef>
                <a:spcPts val="0"/>
              </a:spcBef>
              <a:buNone/>
            </a:pPr>
            <a:endParaRPr lang="en-GB" sz="3200" dirty="0"/>
          </a:p>
          <a:p>
            <a:pPr>
              <a:spcBef>
                <a:spcPts val="0"/>
              </a:spcBef>
            </a:pPr>
            <a:r>
              <a:rPr lang="en-GB" sz="3200" dirty="0"/>
              <a:t>Flooding in nearby towns will increase </a:t>
            </a:r>
          </a:p>
          <a:p>
            <a:pPr>
              <a:spcBef>
                <a:spcPts val="0"/>
              </a:spcBef>
            </a:pPr>
            <a:endParaRPr lang="en-GB" sz="3200" dirty="0"/>
          </a:p>
          <a:p>
            <a:pPr lvl="1">
              <a:spcBef>
                <a:spcPts val="0"/>
              </a:spcBef>
            </a:pPr>
            <a:endParaRPr lang="en-GB" sz="2800" dirty="0"/>
          </a:p>
          <a:p>
            <a:pPr>
              <a:spcBef>
                <a:spcPts val="0"/>
              </a:spcBef>
            </a:pPr>
            <a:endParaRPr lang="en-GB" sz="3200" dirty="0"/>
          </a:p>
        </p:txBody>
      </p:sp>
      <p:sp>
        <p:nvSpPr>
          <p:cNvPr id="8" name="Title 1"/>
          <p:cNvSpPr>
            <a:spLocks noGrp="1"/>
          </p:cNvSpPr>
          <p:nvPr>
            <p:ph type="title"/>
          </p:nvPr>
        </p:nvSpPr>
        <p:spPr>
          <a:xfrm>
            <a:off x="1158240" y="7727"/>
            <a:ext cx="9875520" cy="1309631"/>
          </a:xfrm>
        </p:spPr>
        <p:txBody>
          <a:bodyPr>
            <a:noAutofit/>
          </a:bodyPr>
          <a:lstStyle/>
          <a:p>
            <a:pPr algn="l"/>
            <a:r>
              <a:rPr lang="en-GB" sz="4320" b="1" dirty="0">
                <a:solidFill>
                  <a:srgbClr val="77538E"/>
                </a:solidFill>
              </a:rPr>
              <a:t>What happens if peat is damaged?</a:t>
            </a:r>
            <a:endParaRPr lang="en-US" sz="4320" b="1" dirty="0">
              <a:solidFill>
                <a:srgbClr val="77538E"/>
              </a:solidFill>
            </a:endParaRPr>
          </a:p>
        </p:txBody>
      </p:sp>
      <p:pic>
        <p:nvPicPr>
          <p:cNvPr id="9" name="Picture 8"/>
          <p:cNvPicPr>
            <a:picLocks noChangeAspect="1"/>
          </p:cNvPicPr>
          <p:nvPr/>
        </p:nvPicPr>
        <p:blipFill>
          <a:blip r:embed="rId2"/>
          <a:stretch>
            <a:fillRect/>
          </a:stretch>
        </p:blipFill>
        <p:spPr>
          <a:xfrm>
            <a:off x="0" y="5440680"/>
            <a:ext cx="12192000" cy="141732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8388" y="1022378"/>
            <a:ext cx="3469339" cy="2090005"/>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52286" y="3214636"/>
            <a:ext cx="2938878" cy="2204159"/>
          </a:xfrm>
          <a:prstGeom prst="rect">
            <a:avLst/>
          </a:prstGeom>
        </p:spPr>
      </p:pic>
      <p:sp>
        <p:nvSpPr>
          <p:cNvPr id="10" name="TextBox 9"/>
          <p:cNvSpPr txBox="1"/>
          <p:nvPr/>
        </p:nvSpPr>
        <p:spPr>
          <a:xfrm>
            <a:off x="9771823" y="5179070"/>
            <a:ext cx="1419341" cy="261610"/>
          </a:xfrm>
          <a:prstGeom prst="rect">
            <a:avLst/>
          </a:prstGeom>
          <a:noFill/>
        </p:spPr>
        <p:txBody>
          <a:bodyPr wrap="square" rtlCol="0">
            <a:spAutoFit/>
          </a:bodyPr>
          <a:lstStyle/>
          <a:p>
            <a:r>
              <a:rPr lang="en-GB" sz="1100" dirty="0">
                <a:solidFill>
                  <a:schemeClr val="bg1"/>
                </a:solidFill>
              </a:rPr>
              <a:t>Image: Public Domain</a:t>
            </a:r>
          </a:p>
        </p:txBody>
      </p:sp>
      <p:sp>
        <p:nvSpPr>
          <p:cNvPr id="11" name="Rounded Rectangle 9">
            <a:extLst>
              <a:ext uri="{FF2B5EF4-FFF2-40B4-BE49-F238E27FC236}">
                <a16:creationId xmlns:a16="http://schemas.microsoft.com/office/drawing/2014/main" id="{A3CFCE17-2427-4F95-9313-416DB1F1F1CD}"/>
              </a:ext>
            </a:extLst>
          </p:cNvPr>
          <p:cNvSpPr/>
          <p:nvPr/>
        </p:nvSpPr>
        <p:spPr>
          <a:xfrm>
            <a:off x="5366327" y="4445902"/>
            <a:ext cx="2364509" cy="697329"/>
          </a:xfrm>
          <a:prstGeom prst="roundRect">
            <a:avLst/>
          </a:prstGeom>
          <a:solidFill>
            <a:srgbClr val="E6E3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Why does this happen?</a:t>
            </a:r>
            <a:endParaRPr lang="en-GB" sz="2000" dirty="0">
              <a:solidFill>
                <a:schemeClr val="tx1"/>
              </a:solidFill>
            </a:endParaRPr>
          </a:p>
        </p:txBody>
      </p:sp>
    </p:spTree>
    <p:extLst>
      <p:ext uri="{BB962C8B-B14F-4D97-AF65-F5344CB8AC3E}">
        <p14:creationId xmlns:p14="http://schemas.microsoft.com/office/powerpoint/2010/main" val="2037584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9269" y="1411350"/>
            <a:ext cx="10790949" cy="3772546"/>
          </a:xfrm>
        </p:spPr>
        <p:txBody>
          <a:bodyPr>
            <a:noAutofit/>
          </a:bodyPr>
          <a:lstStyle/>
          <a:p>
            <a:pPr>
              <a:spcBef>
                <a:spcPts val="0"/>
              </a:spcBef>
            </a:pPr>
            <a:r>
              <a:rPr lang="en-GB" sz="3200" dirty="0"/>
              <a:t>Discuss in pairs what you have found out in today’s lesson</a:t>
            </a:r>
          </a:p>
          <a:p>
            <a:pPr>
              <a:spcBef>
                <a:spcPts val="0"/>
              </a:spcBef>
            </a:pPr>
            <a:endParaRPr lang="en-GB" sz="3200" dirty="0"/>
          </a:p>
          <a:p>
            <a:pPr>
              <a:spcBef>
                <a:spcPts val="0"/>
              </a:spcBef>
            </a:pPr>
            <a:r>
              <a:rPr lang="en-GB" sz="3200" dirty="0"/>
              <a:t>Write down 2 quiz questions and their answers </a:t>
            </a:r>
          </a:p>
          <a:p>
            <a:pPr>
              <a:spcBef>
                <a:spcPts val="0"/>
              </a:spcBef>
            </a:pPr>
            <a:endParaRPr lang="en-GB" sz="3200" dirty="0"/>
          </a:p>
          <a:p>
            <a:pPr>
              <a:spcBef>
                <a:spcPts val="0"/>
              </a:spcBef>
            </a:pPr>
            <a:r>
              <a:rPr lang="en-GB" sz="3200" dirty="0"/>
              <a:t>Give your quiz questions back to your teacher</a:t>
            </a:r>
          </a:p>
          <a:p>
            <a:pPr>
              <a:spcBef>
                <a:spcPts val="0"/>
              </a:spcBef>
            </a:pPr>
            <a:endParaRPr lang="en-GB" sz="3200" dirty="0"/>
          </a:p>
          <a:p>
            <a:pPr>
              <a:spcBef>
                <a:spcPts val="0"/>
              </a:spcBef>
            </a:pPr>
            <a:r>
              <a:rPr lang="en-GB" sz="3200" dirty="0"/>
              <a:t>Your teacher will ask a few questions now and save a few for the start of the next Peat in the Peak lesson!</a:t>
            </a:r>
          </a:p>
          <a:p>
            <a:pPr lvl="1">
              <a:spcBef>
                <a:spcPts val="0"/>
              </a:spcBef>
            </a:pPr>
            <a:endParaRPr lang="en-GB" sz="2800" dirty="0"/>
          </a:p>
          <a:p>
            <a:pPr>
              <a:spcBef>
                <a:spcPts val="0"/>
              </a:spcBef>
            </a:pPr>
            <a:endParaRPr lang="en-GB" sz="3200" dirty="0"/>
          </a:p>
        </p:txBody>
      </p:sp>
      <p:sp>
        <p:nvSpPr>
          <p:cNvPr id="8" name="Title 1"/>
          <p:cNvSpPr>
            <a:spLocks noGrp="1"/>
          </p:cNvSpPr>
          <p:nvPr>
            <p:ph type="title"/>
          </p:nvPr>
        </p:nvSpPr>
        <p:spPr>
          <a:xfrm>
            <a:off x="1158240" y="7727"/>
            <a:ext cx="9875520" cy="1309631"/>
          </a:xfrm>
        </p:spPr>
        <p:txBody>
          <a:bodyPr>
            <a:noAutofit/>
          </a:bodyPr>
          <a:lstStyle/>
          <a:p>
            <a:pPr algn="l"/>
            <a:r>
              <a:rPr lang="en-GB" sz="4320" b="1" dirty="0">
                <a:solidFill>
                  <a:srgbClr val="77538E"/>
                </a:solidFill>
              </a:rPr>
              <a:t>Create your own quiz!</a:t>
            </a:r>
            <a:endParaRPr lang="en-US" sz="4320" b="1" dirty="0">
              <a:solidFill>
                <a:srgbClr val="77538E"/>
              </a:solidFill>
            </a:endParaRPr>
          </a:p>
        </p:txBody>
      </p:sp>
      <p:pic>
        <p:nvPicPr>
          <p:cNvPr id="9" name="Picture 8"/>
          <p:cNvPicPr>
            <a:picLocks noChangeAspect="1"/>
          </p:cNvPicPr>
          <p:nvPr/>
        </p:nvPicPr>
        <p:blipFill>
          <a:blip r:embed="rId2"/>
          <a:stretch>
            <a:fillRect/>
          </a:stretch>
        </p:blipFill>
        <p:spPr>
          <a:xfrm>
            <a:off x="0" y="5440680"/>
            <a:ext cx="12192000" cy="1417320"/>
          </a:xfrm>
          <a:prstGeom prst="rect">
            <a:avLst/>
          </a:prstGeom>
        </p:spPr>
      </p:pic>
      <p:sp>
        <p:nvSpPr>
          <p:cNvPr id="10" name="TextBox 9"/>
          <p:cNvSpPr txBox="1"/>
          <p:nvPr/>
        </p:nvSpPr>
        <p:spPr>
          <a:xfrm>
            <a:off x="9771823" y="5179070"/>
            <a:ext cx="1419341" cy="261610"/>
          </a:xfrm>
          <a:prstGeom prst="rect">
            <a:avLst/>
          </a:prstGeom>
          <a:noFill/>
        </p:spPr>
        <p:txBody>
          <a:bodyPr wrap="square" rtlCol="0">
            <a:spAutoFit/>
          </a:bodyPr>
          <a:lstStyle/>
          <a:p>
            <a:r>
              <a:rPr lang="en-GB" sz="1100" dirty="0">
                <a:solidFill>
                  <a:schemeClr val="bg1"/>
                </a:solidFill>
              </a:rPr>
              <a:t>Image: Public Domain</a:t>
            </a:r>
          </a:p>
        </p:txBody>
      </p:sp>
    </p:spTree>
    <p:extLst>
      <p:ext uri="{BB962C8B-B14F-4D97-AF65-F5344CB8AC3E}">
        <p14:creationId xmlns:p14="http://schemas.microsoft.com/office/powerpoint/2010/main" val="3159053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9270" y="1411350"/>
            <a:ext cx="10487870" cy="3772546"/>
          </a:xfrm>
        </p:spPr>
        <p:txBody>
          <a:bodyPr>
            <a:noAutofit/>
          </a:bodyPr>
          <a:lstStyle/>
          <a:p>
            <a:pPr>
              <a:spcBef>
                <a:spcPts val="0"/>
              </a:spcBef>
            </a:pPr>
            <a:r>
              <a:rPr lang="en-GB" sz="3200" dirty="0"/>
              <a:t>Fill in the “Peat in trouble” and “What happens if peat is damaged?” boxes on the ‘Peat in the Peak’ summary worksheet. </a:t>
            </a:r>
          </a:p>
          <a:p>
            <a:pPr marL="0" indent="0">
              <a:spcBef>
                <a:spcPts val="0"/>
              </a:spcBef>
              <a:buNone/>
            </a:pPr>
            <a:endParaRPr lang="en-GB" sz="3200" dirty="0"/>
          </a:p>
          <a:p>
            <a:pPr>
              <a:spcBef>
                <a:spcPts val="0"/>
              </a:spcBef>
            </a:pPr>
            <a:r>
              <a:rPr lang="en-GB" sz="3200" dirty="0"/>
              <a:t>You could create a poster to educate people on one of the threats to peat and how they can help</a:t>
            </a:r>
          </a:p>
          <a:p>
            <a:pPr marL="0" indent="0">
              <a:spcBef>
                <a:spcPts val="0"/>
              </a:spcBef>
              <a:buNone/>
            </a:pPr>
            <a:endParaRPr lang="en-GB" sz="3200" dirty="0"/>
          </a:p>
          <a:p>
            <a:pPr>
              <a:spcBef>
                <a:spcPts val="0"/>
              </a:spcBef>
            </a:pPr>
            <a:r>
              <a:rPr lang="en-GB" sz="3200" dirty="0"/>
              <a:t>Look at our next and final lesson in the ‘Peat in the Peak’ series: Restoring the peat. </a:t>
            </a:r>
          </a:p>
          <a:p>
            <a:pPr>
              <a:spcBef>
                <a:spcPts val="0"/>
              </a:spcBef>
            </a:pPr>
            <a:endParaRPr lang="en-GB" sz="3200" dirty="0"/>
          </a:p>
          <a:p>
            <a:pPr>
              <a:spcBef>
                <a:spcPts val="0"/>
              </a:spcBef>
            </a:pPr>
            <a:endParaRPr lang="en-GB" sz="3200" dirty="0"/>
          </a:p>
          <a:p>
            <a:pPr marL="0" indent="0">
              <a:spcBef>
                <a:spcPts val="0"/>
              </a:spcBef>
              <a:buNone/>
            </a:pPr>
            <a:endParaRPr lang="en-GB" sz="3200" dirty="0"/>
          </a:p>
          <a:p>
            <a:pPr lvl="1">
              <a:spcBef>
                <a:spcPts val="0"/>
              </a:spcBef>
            </a:pPr>
            <a:endParaRPr lang="en-GB" sz="2800" dirty="0"/>
          </a:p>
          <a:p>
            <a:pPr>
              <a:spcBef>
                <a:spcPts val="0"/>
              </a:spcBef>
            </a:pPr>
            <a:endParaRPr lang="en-GB" sz="3200" dirty="0"/>
          </a:p>
        </p:txBody>
      </p:sp>
      <p:sp>
        <p:nvSpPr>
          <p:cNvPr id="8" name="Title 1"/>
          <p:cNvSpPr>
            <a:spLocks noGrp="1"/>
          </p:cNvSpPr>
          <p:nvPr>
            <p:ph type="title"/>
          </p:nvPr>
        </p:nvSpPr>
        <p:spPr>
          <a:xfrm>
            <a:off x="1158240" y="7727"/>
            <a:ext cx="9875520" cy="1309631"/>
          </a:xfrm>
        </p:spPr>
        <p:txBody>
          <a:bodyPr>
            <a:noAutofit/>
          </a:bodyPr>
          <a:lstStyle/>
          <a:p>
            <a:pPr algn="l"/>
            <a:r>
              <a:rPr lang="en-GB" sz="4320" b="1" dirty="0">
                <a:solidFill>
                  <a:srgbClr val="77538E"/>
                </a:solidFill>
              </a:rPr>
              <a:t>What next?</a:t>
            </a:r>
            <a:endParaRPr lang="en-US" sz="4320" b="1" dirty="0">
              <a:solidFill>
                <a:srgbClr val="77538E"/>
              </a:solidFill>
            </a:endParaRPr>
          </a:p>
        </p:txBody>
      </p:sp>
      <p:pic>
        <p:nvPicPr>
          <p:cNvPr id="9" name="Picture 8"/>
          <p:cNvPicPr>
            <a:picLocks noChangeAspect="1"/>
          </p:cNvPicPr>
          <p:nvPr/>
        </p:nvPicPr>
        <p:blipFill>
          <a:blip r:embed="rId2"/>
          <a:stretch>
            <a:fillRect/>
          </a:stretch>
        </p:blipFill>
        <p:spPr>
          <a:xfrm>
            <a:off x="0" y="5440680"/>
            <a:ext cx="12192000" cy="1417320"/>
          </a:xfrm>
          <a:prstGeom prst="rect">
            <a:avLst/>
          </a:prstGeom>
        </p:spPr>
      </p:pic>
      <p:sp>
        <p:nvSpPr>
          <p:cNvPr id="10" name="TextBox 9"/>
          <p:cNvSpPr txBox="1"/>
          <p:nvPr/>
        </p:nvSpPr>
        <p:spPr>
          <a:xfrm>
            <a:off x="9771823" y="5179070"/>
            <a:ext cx="1419341" cy="261610"/>
          </a:xfrm>
          <a:prstGeom prst="rect">
            <a:avLst/>
          </a:prstGeom>
          <a:noFill/>
        </p:spPr>
        <p:txBody>
          <a:bodyPr wrap="square" rtlCol="0">
            <a:spAutoFit/>
          </a:bodyPr>
          <a:lstStyle/>
          <a:p>
            <a:r>
              <a:rPr lang="en-GB" sz="1100" dirty="0">
                <a:solidFill>
                  <a:schemeClr val="bg1"/>
                </a:solidFill>
              </a:rPr>
              <a:t>Image: Public Domain</a:t>
            </a:r>
          </a:p>
        </p:txBody>
      </p:sp>
    </p:spTree>
    <p:extLst>
      <p:ext uri="{BB962C8B-B14F-4D97-AF65-F5344CB8AC3E}">
        <p14:creationId xmlns:p14="http://schemas.microsoft.com/office/powerpoint/2010/main" val="3208899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410" y="1536252"/>
            <a:ext cx="10979155" cy="3772546"/>
          </a:xfrm>
        </p:spPr>
        <p:txBody>
          <a:bodyPr>
            <a:noAutofit/>
          </a:bodyPr>
          <a:lstStyle/>
          <a:p>
            <a:pPr lvl="1">
              <a:spcBef>
                <a:spcPts val="0"/>
              </a:spcBef>
            </a:pPr>
            <a:r>
              <a:rPr lang="en-GB" sz="2800" dirty="0"/>
              <a:t>Photo licencing</a:t>
            </a:r>
          </a:p>
          <a:p>
            <a:pPr lvl="2">
              <a:spcBef>
                <a:spcPts val="0"/>
              </a:spcBef>
            </a:pPr>
            <a:r>
              <a:rPr lang="en-GB" sz="2400" dirty="0"/>
              <a:t>If no reference given the Peak District owns or has full permission to use the image</a:t>
            </a:r>
          </a:p>
          <a:p>
            <a:pPr lvl="2">
              <a:spcBef>
                <a:spcPts val="0"/>
              </a:spcBef>
            </a:pPr>
            <a:r>
              <a:rPr lang="en-GB" sz="2400" dirty="0"/>
              <a:t>If referenced and followed by </a:t>
            </a:r>
            <a:r>
              <a:rPr lang="en-GB" sz="2400" baseline="30000" dirty="0"/>
              <a:t>1</a:t>
            </a:r>
            <a:r>
              <a:rPr lang="en-GB" sz="2400" dirty="0"/>
              <a:t> the following Creative commons license applies: </a:t>
            </a:r>
            <a:r>
              <a:rPr lang="en-GB" sz="2400" dirty="0">
                <a:hlinkClick r:id="rId2"/>
              </a:rPr>
              <a:t>Creative Commons — Attribution 2.0 Generic — CC BY 2.0</a:t>
            </a:r>
            <a:endParaRPr lang="en-GB" sz="2400" dirty="0"/>
          </a:p>
          <a:p>
            <a:pPr lvl="2">
              <a:spcBef>
                <a:spcPts val="0"/>
              </a:spcBef>
            </a:pPr>
            <a:r>
              <a:rPr lang="en-GB" sz="2400" dirty="0"/>
              <a:t>If referenced and followed by </a:t>
            </a:r>
            <a:r>
              <a:rPr lang="en-GB" sz="2400" baseline="30000" dirty="0"/>
              <a:t>2</a:t>
            </a:r>
            <a:r>
              <a:rPr lang="en-GB" sz="2400" dirty="0"/>
              <a:t> the following Creative commons license  applies: </a:t>
            </a:r>
            <a:r>
              <a:rPr lang="en-GB" sz="2400" dirty="0">
                <a:hlinkClick r:id="rId3"/>
              </a:rPr>
              <a:t>Creative Commons — Attribution-</a:t>
            </a:r>
            <a:r>
              <a:rPr lang="en-GB" sz="2400" dirty="0" err="1">
                <a:hlinkClick r:id="rId3"/>
              </a:rPr>
              <a:t>NonCommercial</a:t>
            </a:r>
            <a:r>
              <a:rPr lang="en-GB" sz="2400" dirty="0">
                <a:hlinkClick r:id="rId3"/>
              </a:rPr>
              <a:t> 2.0 Generic — CC BY-NC 2.0</a:t>
            </a:r>
            <a:endParaRPr lang="en-GB" sz="2400" dirty="0"/>
          </a:p>
          <a:p>
            <a:pPr lvl="2">
              <a:spcBef>
                <a:spcPts val="0"/>
              </a:spcBef>
            </a:pPr>
            <a:r>
              <a:rPr lang="en-GB" sz="2400" dirty="0"/>
              <a:t>If referenced and followed by </a:t>
            </a:r>
            <a:r>
              <a:rPr lang="en-GB" sz="2400" baseline="30000" dirty="0"/>
              <a:t>3</a:t>
            </a:r>
            <a:r>
              <a:rPr lang="en-GB" sz="2400" dirty="0"/>
              <a:t> the following Creative commons license applies: </a:t>
            </a:r>
            <a:r>
              <a:rPr lang="en-GB" sz="2400" dirty="0">
                <a:hlinkClick r:id="rId4"/>
              </a:rPr>
              <a:t>Creative Commons — Attribution-</a:t>
            </a:r>
            <a:r>
              <a:rPr lang="en-GB" sz="2400" dirty="0" err="1">
                <a:hlinkClick r:id="rId4"/>
              </a:rPr>
              <a:t>NonCommercial</a:t>
            </a:r>
            <a:r>
              <a:rPr lang="en-GB" sz="2400" dirty="0">
                <a:hlinkClick r:id="rId4"/>
              </a:rPr>
              <a:t>-</a:t>
            </a:r>
            <a:r>
              <a:rPr lang="en-GB" sz="2400" dirty="0" err="1">
                <a:hlinkClick r:id="rId4"/>
              </a:rPr>
              <a:t>NoDerivs</a:t>
            </a:r>
            <a:r>
              <a:rPr lang="en-GB" sz="2400" dirty="0">
                <a:hlinkClick r:id="rId4"/>
              </a:rPr>
              <a:t> 3.0 </a:t>
            </a:r>
            <a:r>
              <a:rPr lang="en-GB" sz="2400" dirty="0" err="1">
                <a:hlinkClick r:id="rId4"/>
              </a:rPr>
              <a:t>Unported</a:t>
            </a:r>
            <a:r>
              <a:rPr lang="en-GB" sz="2400" dirty="0">
                <a:hlinkClick r:id="rId4"/>
              </a:rPr>
              <a:t> — CC BY-NC-ND 3.0</a:t>
            </a:r>
            <a:endParaRPr lang="en-GB" sz="2400" dirty="0"/>
          </a:p>
          <a:p>
            <a:pPr lvl="2">
              <a:spcBef>
                <a:spcPts val="0"/>
              </a:spcBef>
            </a:pPr>
            <a:endParaRPr lang="en-GB" sz="2400" dirty="0"/>
          </a:p>
          <a:p>
            <a:pPr lvl="1">
              <a:spcBef>
                <a:spcPts val="0"/>
              </a:spcBef>
            </a:pPr>
            <a:endParaRPr lang="en-GB" sz="2800" dirty="0"/>
          </a:p>
          <a:p>
            <a:pPr lvl="1">
              <a:spcBef>
                <a:spcPts val="0"/>
              </a:spcBef>
            </a:pPr>
            <a:endParaRPr lang="en-GB" sz="2800" dirty="0"/>
          </a:p>
          <a:p>
            <a:pPr>
              <a:spcBef>
                <a:spcPts val="0"/>
              </a:spcBef>
            </a:pPr>
            <a:endParaRPr lang="en-GB" sz="3200" dirty="0"/>
          </a:p>
        </p:txBody>
      </p:sp>
      <p:sp>
        <p:nvSpPr>
          <p:cNvPr id="8" name="Title 1"/>
          <p:cNvSpPr>
            <a:spLocks noGrp="1"/>
          </p:cNvSpPr>
          <p:nvPr>
            <p:ph type="title"/>
          </p:nvPr>
        </p:nvSpPr>
        <p:spPr>
          <a:xfrm>
            <a:off x="1158240" y="7727"/>
            <a:ext cx="9875520" cy="1309631"/>
          </a:xfrm>
        </p:spPr>
        <p:txBody>
          <a:bodyPr>
            <a:noAutofit/>
          </a:bodyPr>
          <a:lstStyle/>
          <a:p>
            <a:pPr algn="l"/>
            <a:r>
              <a:rPr lang="en-US" sz="4320" b="1" dirty="0">
                <a:solidFill>
                  <a:srgbClr val="77538E"/>
                </a:solidFill>
              </a:rPr>
              <a:t>Image Permissions</a:t>
            </a:r>
          </a:p>
        </p:txBody>
      </p:sp>
    </p:spTree>
    <p:extLst>
      <p:ext uri="{BB962C8B-B14F-4D97-AF65-F5344CB8AC3E}">
        <p14:creationId xmlns:p14="http://schemas.microsoft.com/office/powerpoint/2010/main" val="2863276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60043" y="213468"/>
            <a:ext cx="9875520" cy="1246307"/>
          </a:xfrm>
        </p:spPr>
        <p:txBody>
          <a:bodyPr>
            <a:noAutofit/>
          </a:bodyPr>
          <a:lstStyle/>
          <a:p>
            <a:pPr algn="l"/>
            <a:r>
              <a:rPr lang="en-GB" sz="4320" b="1" dirty="0">
                <a:solidFill>
                  <a:srgbClr val="77538E"/>
                </a:solidFill>
              </a:rPr>
              <a:t>Key Vocabulary </a:t>
            </a:r>
            <a:endParaRPr lang="en-US" sz="4320" b="1" dirty="0">
              <a:solidFill>
                <a:srgbClr val="77538E"/>
              </a:solidFill>
            </a:endParaRPr>
          </a:p>
        </p:txBody>
      </p:sp>
      <p:pic>
        <p:nvPicPr>
          <p:cNvPr id="9" name="Picture 8"/>
          <p:cNvPicPr>
            <a:picLocks noChangeAspect="1"/>
          </p:cNvPicPr>
          <p:nvPr/>
        </p:nvPicPr>
        <p:blipFill>
          <a:blip r:embed="rId2"/>
          <a:stretch>
            <a:fillRect/>
          </a:stretch>
        </p:blipFill>
        <p:spPr>
          <a:xfrm>
            <a:off x="0" y="5440680"/>
            <a:ext cx="12192000" cy="1417320"/>
          </a:xfrm>
          <a:prstGeom prst="rect">
            <a:avLst/>
          </a:prstGeom>
        </p:spPr>
      </p:pic>
      <p:sp>
        <p:nvSpPr>
          <p:cNvPr id="3" name="Content Placeholder 2"/>
          <p:cNvSpPr>
            <a:spLocks noGrp="1"/>
          </p:cNvSpPr>
          <p:nvPr>
            <p:ph idx="1"/>
          </p:nvPr>
        </p:nvSpPr>
        <p:spPr>
          <a:xfrm>
            <a:off x="688642" y="1459775"/>
            <a:ext cx="11043315" cy="3546566"/>
          </a:xfrm>
        </p:spPr>
        <p:txBody>
          <a:bodyPr>
            <a:noAutofit/>
          </a:bodyPr>
          <a:lstStyle/>
          <a:p>
            <a:pPr>
              <a:lnSpc>
                <a:spcPts val="4500"/>
              </a:lnSpc>
              <a:spcBef>
                <a:spcPts val="0"/>
              </a:spcBef>
            </a:pPr>
            <a:r>
              <a:rPr lang="en-GB" sz="3200" b="1" dirty="0"/>
              <a:t>Degraded </a:t>
            </a:r>
            <a:r>
              <a:rPr lang="en-GB" sz="3200" dirty="0"/>
              <a:t>– In a bad or broken state</a:t>
            </a:r>
            <a:endParaRPr lang="en-GB" sz="3200" b="1" dirty="0"/>
          </a:p>
          <a:p>
            <a:pPr>
              <a:lnSpc>
                <a:spcPts val="4500"/>
              </a:lnSpc>
              <a:spcBef>
                <a:spcPts val="0"/>
              </a:spcBef>
            </a:pPr>
            <a:r>
              <a:rPr lang="en-GB" sz="3200" b="1" dirty="0"/>
              <a:t>Vegetation </a:t>
            </a:r>
            <a:r>
              <a:rPr lang="en-GB" sz="3200" dirty="0"/>
              <a:t>– a large group of plants growing together</a:t>
            </a:r>
            <a:endParaRPr lang="en-GB" sz="3200" b="1" dirty="0"/>
          </a:p>
          <a:p>
            <a:pPr>
              <a:lnSpc>
                <a:spcPts val="4500"/>
              </a:lnSpc>
              <a:spcBef>
                <a:spcPts val="0"/>
              </a:spcBef>
            </a:pPr>
            <a:r>
              <a:rPr lang="en-GB" sz="3200" b="1" dirty="0"/>
              <a:t>Eroded </a:t>
            </a:r>
            <a:r>
              <a:rPr lang="en-GB" sz="3200" dirty="0"/>
              <a:t>– worn away by wind, water and human activity</a:t>
            </a:r>
            <a:endParaRPr lang="en-GB" sz="3200" b="1" dirty="0"/>
          </a:p>
          <a:p>
            <a:pPr>
              <a:lnSpc>
                <a:spcPts val="4500"/>
              </a:lnSpc>
              <a:spcBef>
                <a:spcPts val="0"/>
              </a:spcBef>
            </a:pPr>
            <a:r>
              <a:rPr lang="en-GB" sz="3200" b="1" dirty="0"/>
              <a:t>Replenish </a:t>
            </a:r>
            <a:r>
              <a:rPr lang="en-GB" sz="3200" dirty="0"/>
              <a:t>–fill something up again</a:t>
            </a:r>
          </a:p>
        </p:txBody>
      </p:sp>
    </p:spTree>
    <p:extLst>
      <p:ext uri="{BB962C8B-B14F-4D97-AF65-F5344CB8AC3E}">
        <p14:creationId xmlns:p14="http://schemas.microsoft.com/office/powerpoint/2010/main" val="615530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6010" y="24876"/>
            <a:ext cx="9875520" cy="1309631"/>
          </a:xfrm>
        </p:spPr>
        <p:txBody>
          <a:bodyPr>
            <a:noAutofit/>
          </a:bodyPr>
          <a:lstStyle/>
          <a:p>
            <a:pPr algn="l"/>
            <a:r>
              <a:rPr lang="en-GB" sz="4320" b="1" dirty="0">
                <a:solidFill>
                  <a:srgbClr val="77538E"/>
                </a:solidFill>
              </a:rPr>
              <a:t>Recap - Why is peat special?</a:t>
            </a:r>
            <a:endParaRPr lang="en-US" sz="4320" b="1" dirty="0">
              <a:solidFill>
                <a:srgbClr val="77538E"/>
              </a:solidFill>
            </a:endParaRPr>
          </a:p>
        </p:txBody>
      </p:sp>
      <p:sp>
        <p:nvSpPr>
          <p:cNvPr id="6" name="Rounded Rectangle 5"/>
          <p:cNvSpPr/>
          <p:nvPr/>
        </p:nvSpPr>
        <p:spPr>
          <a:xfrm>
            <a:off x="2212258" y="1334506"/>
            <a:ext cx="8362336" cy="580349"/>
          </a:xfrm>
          <a:prstGeom prst="roundRect">
            <a:avLst/>
          </a:prstGeom>
          <a:solidFill>
            <a:srgbClr val="E6E3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36010" y="1334507"/>
            <a:ext cx="11075196" cy="584775"/>
          </a:xfrm>
          <a:prstGeom prst="rect">
            <a:avLst/>
          </a:prstGeom>
        </p:spPr>
        <p:txBody>
          <a:bodyPr wrap="square">
            <a:spAutoFit/>
          </a:bodyPr>
          <a:lstStyle/>
          <a:p>
            <a:pPr algn="ctr"/>
            <a:r>
              <a:rPr lang="en-GB" sz="3200" dirty="0"/>
              <a:t>Give 4 reasons why we should look after peat soil</a:t>
            </a:r>
          </a:p>
        </p:txBody>
      </p:sp>
    </p:spTree>
    <p:extLst>
      <p:ext uri="{BB962C8B-B14F-4D97-AF65-F5344CB8AC3E}">
        <p14:creationId xmlns:p14="http://schemas.microsoft.com/office/powerpoint/2010/main" val="2940773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6010" y="24876"/>
            <a:ext cx="9875520" cy="1309631"/>
          </a:xfrm>
        </p:spPr>
        <p:txBody>
          <a:bodyPr>
            <a:noAutofit/>
          </a:bodyPr>
          <a:lstStyle/>
          <a:p>
            <a:pPr algn="l"/>
            <a:r>
              <a:rPr lang="en-GB" sz="4320" b="1" dirty="0">
                <a:solidFill>
                  <a:srgbClr val="77538E"/>
                </a:solidFill>
              </a:rPr>
              <a:t>Recap - Why is peat special?</a:t>
            </a:r>
            <a:endParaRPr lang="en-US" sz="4320" b="1" dirty="0">
              <a:solidFill>
                <a:srgbClr val="77538E"/>
              </a:solidFill>
            </a:endParaRPr>
          </a:p>
        </p:txBody>
      </p:sp>
      <p:sp>
        <p:nvSpPr>
          <p:cNvPr id="5" name="Content Placeholder 2"/>
          <p:cNvSpPr>
            <a:spLocks noGrp="1"/>
          </p:cNvSpPr>
          <p:nvPr>
            <p:ph idx="1"/>
          </p:nvPr>
        </p:nvSpPr>
        <p:spPr>
          <a:xfrm>
            <a:off x="836010" y="2499630"/>
            <a:ext cx="11110184" cy="3772546"/>
          </a:xfrm>
        </p:spPr>
        <p:txBody>
          <a:bodyPr>
            <a:noAutofit/>
          </a:bodyPr>
          <a:lstStyle/>
          <a:p>
            <a:pPr>
              <a:spcBef>
                <a:spcPts val="0"/>
              </a:spcBef>
            </a:pPr>
            <a:r>
              <a:rPr lang="en-GB" sz="3200" dirty="0"/>
              <a:t>Peat is a rare type of soil so what is left needs protecting</a:t>
            </a:r>
          </a:p>
          <a:p>
            <a:pPr>
              <a:spcBef>
                <a:spcPts val="0"/>
              </a:spcBef>
            </a:pPr>
            <a:endParaRPr lang="en-GB" sz="3200" dirty="0"/>
          </a:p>
          <a:p>
            <a:pPr>
              <a:spcBef>
                <a:spcPts val="0"/>
              </a:spcBef>
            </a:pPr>
            <a:r>
              <a:rPr lang="en-GB" sz="3200" dirty="0"/>
              <a:t>It is home to lots of wildlife, some of which can only be found on peat soil</a:t>
            </a:r>
          </a:p>
          <a:p>
            <a:pPr>
              <a:spcBef>
                <a:spcPts val="0"/>
              </a:spcBef>
            </a:pPr>
            <a:endParaRPr lang="en-GB" sz="3200" dirty="0"/>
          </a:p>
          <a:p>
            <a:pPr>
              <a:spcBef>
                <a:spcPts val="0"/>
              </a:spcBef>
            </a:pPr>
            <a:r>
              <a:rPr lang="en-GB" sz="3200" dirty="0"/>
              <a:t>Healthy peatlands are a carbon sink, storing lots of carbon!</a:t>
            </a:r>
          </a:p>
          <a:p>
            <a:pPr>
              <a:spcBef>
                <a:spcPts val="0"/>
              </a:spcBef>
            </a:pPr>
            <a:endParaRPr lang="en-GB" sz="3200" dirty="0"/>
          </a:p>
          <a:p>
            <a:pPr>
              <a:spcBef>
                <a:spcPts val="0"/>
              </a:spcBef>
            </a:pPr>
            <a:r>
              <a:rPr lang="en-GB" sz="3200" dirty="0"/>
              <a:t>Healthy peat helps to reduce flooding in nearby towns</a:t>
            </a:r>
          </a:p>
          <a:p>
            <a:pPr marL="0" indent="0">
              <a:spcBef>
                <a:spcPts val="0"/>
              </a:spcBef>
              <a:buNone/>
            </a:pPr>
            <a:endParaRPr lang="en-GB" sz="3200" dirty="0"/>
          </a:p>
          <a:p>
            <a:pPr>
              <a:spcBef>
                <a:spcPts val="0"/>
              </a:spcBef>
            </a:pPr>
            <a:endParaRPr lang="en-GB" sz="3200" dirty="0"/>
          </a:p>
        </p:txBody>
      </p:sp>
      <p:sp>
        <p:nvSpPr>
          <p:cNvPr id="6" name="Rounded Rectangle 5"/>
          <p:cNvSpPr/>
          <p:nvPr/>
        </p:nvSpPr>
        <p:spPr>
          <a:xfrm>
            <a:off x="2212258" y="1334506"/>
            <a:ext cx="8362336" cy="580349"/>
          </a:xfrm>
          <a:prstGeom prst="roundRect">
            <a:avLst/>
          </a:prstGeom>
          <a:solidFill>
            <a:srgbClr val="E6E3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36010" y="1334507"/>
            <a:ext cx="11075196" cy="584775"/>
          </a:xfrm>
          <a:prstGeom prst="rect">
            <a:avLst/>
          </a:prstGeom>
        </p:spPr>
        <p:txBody>
          <a:bodyPr wrap="square">
            <a:spAutoFit/>
          </a:bodyPr>
          <a:lstStyle/>
          <a:p>
            <a:pPr algn="ctr"/>
            <a:r>
              <a:rPr lang="en-GB" sz="3200" dirty="0"/>
              <a:t>Give 4 reasons why we should look after peat soil</a:t>
            </a:r>
          </a:p>
        </p:txBody>
      </p:sp>
    </p:spTree>
    <p:extLst>
      <p:ext uri="{BB962C8B-B14F-4D97-AF65-F5344CB8AC3E}">
        <p14:creationId xmlns:p14="http://schemas.microsoft.com/office/powerpoint/2010/main" val="954949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657110" y="1303581"/>
            <a:ext cx="3217519" cy="4214866"/>
          </a:xfrm>
          <a:prstGeom prst="roundRect">
            <a:avLst/>
          </a:prstGeom>
          <a:solidFill>
            <a:srgbClr val="DDF0E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through human activity</a:t>
            </a:r>
          </a:p>
        </p:txBody>
      </p:sp>
      <p:sp>
        <p:nvSpPr>
          <p:cNvPr id="5" name="Title 1"/>
          <p:cNvSpPr>
            <a:spLocks noGrp="1"/>
          </p:cNvSpPr>
          <p:nvPr>
            <p:ph type="title"/>
          </p:nvPr>
        </p:nvSpPr>
        <p:spPr>
          <a:xfrm>
            <a:off x="717973" y="0"/>
            <a:ext cx="9875520" cy="1309631"/>
          </a:xfrm>
        </p:spPr>
        <p:txBody>
          <a:bodyPr>
            <a:noAutofit/>
          </a:bodyPr>
          <a:lstStyle/>
          <a:p>
            <a:pPr algn="l"/>
            <a:r>
              <a:rPr lang="en-GB" sz="4800" b="1" dirty="0">
                <a:solidFill>
                  <a:srgbClr val="77538E"/>
                </a:solidFill>
              </a:rPr>
              <a:t>Peat in trouble</a:t>
            </a:r>
            <a:endParaRPr lang="en-US" sz="4800" b="1" dirty="0">
              <a:solidFill>
                <a:srgbClr val="77538E"/>
              </a:solidFill>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70932" y="1303581"/>
            <a:ext cx="4857192" cy="4214866"/>
          </a:xfrm>
          <a:prstGeom prst="rect">
            <a:avLst/>
          </a:prstGeom>
        </p:spPr>
      </p:pic>
      <p:sp>
        <p:nvSpPr>
          <p:cNvPr id="7" name="Rounded Rectangle 6"/>
          <p:cNvSpPr/>
          <p:nvPr/>
        </p:nvSpPr>
        <p:spPr>
          <a:xfrm>
            <a:off x="717973" y="1303581"/>
            <a:ext cx="2435866" cy="2421711"/>
          </a:xfrm>
          <a:prstGeom prst="roundRect">
            <a:avLst/>
          </a:prstGeom>
          <a:solidFill>
            <a:srgbClr val="DDF0E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ntent Placeholder 2"/>
          <p:cNvSpPr txBox="1">
            <a:spLocks/>
          </p:cNvSpPr>
          <p:nvPr/>
        </p:nvSpPr>
        <p:spPr>
          <a:xfrm>
            <a:off x="585188" y="1387146"/>
            <a:ext cx="2701435" cy="18991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GB" sz="3200" dirty="0"/>
              <a:t>Across the globe 25% of peatland has been destroyed</a:t>
            </a:r>
          </a:p>
        </p:txBody>
      </p:sp>
      <p:sp>
        <p:nvSpPr>
          <p:cNvPr id="9" name="Rounded Rectangle 8"/>
          <p:cNvSpPr/>
          <p:nvPr/>
        </p:nvSpPr>
        <p:spPr>
          <a:xfrm>
            <a:off x="852840" y="3964305"/>
            <a:ext cx="2138516" cy="1959631"/>
          </a:xfrm>
          <a:prstGeom prst="roundRect">
            <a:avLst/>
          </a:prstGeom>
          <a:solidFill>
            <a:srgbClr val="DDF0E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2"/>
          <p:cNvSpPr txBox="1">
            <a:spLocks/>
          </p:cNvSpPr>
          <p:nvPr/>
        </p:nvSpPr>
        <p:spPr>
          <a:xfrm>
            <a:off x="721784" y="4053254"/>
            <a:ext cx="2435866" cy="14651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GB" sz="3200" dirty="0"/>
              <a:t>In the UK, 80% of peatland is damaged</a:t>
            </a:r>
          </a:p>
        </p:txBody>
      </p:sp>
      <p:sp>
        <p:nvSpPr>
          <p:cNvPr id="11" name="Content Placeholder 2"/>
          <p:cNvSpPr txBox="1">
            <a:spLocks/>
          </p:cNvSpPr>
          <p:nvPr/>
        </p:nvSpPr>
        <p:spPr>
          <a:xfrm>
            <a:off x="8747981" y="1366586"/>
            <a:ext cx="3126648" cy="40295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GB" sz="3200" dirty="0"/>
              <a:t>10 million tonnes of carbon dioxide are being released into the atmosphere from peatlands in the UK each year through human activity</a:t>
            </a:r>
          </a:p>
        </p:txBody>
      </p:sp>
    </p:spTree>
    <p:extLst>
      <p:ext uri="{BB962C8B-B14F-4D97-AF65-F5344CB8AC3E}">
        <p14:creationId xmlns:p14="http://schemas.microsoft.com/office/powerpoint/2010/main" val="3989948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8619" y="1212863"/>
            <a:ext cx="10770475" cy="4967563"/>
          </a:xfrm>
        </p:spPr>
        <p:txBody>
          <a:bodyPr>
            <a:noAutofit/>
          </a:bodyPr>
          <a:lstStyle/>
          <a:p>
            <a:pPr>
              <a:spcBef>
                <a:spcPts val="0"/>
              </a:spcBef>
            </a:pPr>
            <a:r>
              <a:rPr lang="en-GB" sz="3200" dirty="0"/>
              <a:t>The following slides will show threats</a:t>
            </a:r>
            <a:r>
              <a:rPr lang="en-GB" sz="3200" b="1" dirty="0"/>
              <a:t> </a:t>
            </a:r>
            <a:r>
              <a:rPr lang="en-GB" sz="3200" dirty="0"/>
              <a:t>to peat in the Peak District.</a:t>
            </a:r>
          </a:p>
          <a:p>
            <a:pPr>
              <a:spcBef>
                <a:spcPts val="0"/>
              </a:spcBef>
            </a:pPr>
            <a:r>
              <a:rPr lang="en-GB" sz="3200" dirty="0"/>
              <a:t>Each threat </a:t>
            </a:r>
            <a:r>
              <a:rPr lang="en-GB" sz="3200" b="1" dirty="0"/>
              <a:t>degrades</a:t>
            </a:r>
            <a:r>
              <a:rPr lang="en-GB" sz="3200" dirty="0"/>
              <a:t> the peatland by REMOVING it or EXPOSING it. </a:t>
            </a:r>
          </a:p>
          <a:p>
            <a:pPr>
              <a:spcBef>
                <a:spcPts val="0"/>
              </a:spcBef>
            </a:pPr>
            <a:endParaRPr lang="en-GB" sz="3200" dirty="0"/>
          </a:p>
          <a:p>
            <a:pPr>
              <a:spcBef>
                <a:spcPts val="0"/>
              </a:spcBef>
            </a:pPr>
            <a:endParaRPr lang="en-GB" sz="3200" dirty="0"/>
          </a:p>
          <a:p>
            <a:pPr marL="0" indent="0">
              <a:spcBef>
                <a:spcPts val="0"/>
              </a:spcBef>
              <a:buNone/>
            </a:pPr>
            <a:endParaRPr lang="en-GB" sz="3200" dirty="0"/>
          </a:p>
          <a:p>
            <a:pPr marL="0" indent="0">
              <a:spcBef>
                <a:spcPts val="0"/>
              </a:spcBef>
              <a:buNone/>
            </a:pPr>
            <a:endParaRPr lang="en-GB" sz="3200" dirty="0"/>
          </a:p>
        </p:txBody>
      </p:sp>
      <p:sp>
        <p:nvSpPr>
          <p:cNvPr id="8" name="Title 1"/>
          <p:cNvSpPr>
            <a:spLocks noGrp="1"/>
          </p:cNvSpPr>
          <p:nvPr>
            <p:ph type="title"/>
          </p:nvPr>
        </p:nvSpPr>
        <p:spPr>
          <a:xfrm>
            <a:off x="717973" y="0"/>
            <a:ext cx="9875520" cy="1309631"/>
          </a:xfrm>
        </p:spPr>
        <p:txBody>
          <a:bodyPr>
            <a:noAutofit/>
          </a:bodyPr>
          <a:lstStyle/>
          <a:p>
            <a:pPr algn="l"/>
            <a:r>
              <a:rPr lang="en-GB" sz="4800" b="1" dirty="0">
                <a:solidFill>
                  <a:srgbClr val="77538E"/>
                </a:solidFill>
              </a:rPr>
              <a:t>Peat in trouble</a:t>
            </a:r>
            <a:endParaRPr lang="en-US" sz="4800" b="1" dirty="0">
              <a:solidFill>
                <a:srgbClr val="77538E"/>
              </a:solidFill>
            </a:endParaRPr>
          </a:p>
        </p:txBody>
      </p:sp>
      <p:pic>
        <p:nvPicPr>
          <p:cNvPr id="9" name="Picture 8"/>
          <p:cNvPicPr>
            <a:picLocks noChangeAspect="1"/>
          </p:cNvPicPr>
          <p:nvPr/>
        </p:nvPicPr>
        <p:blipFill>
          <a:blip r:embed="rId2"/>
          <a:stretch>
            <a:fillRect/>
          </a:stretch>
        </p:blipFill>
        <p:spPr>
          <a:xfrm>
            <a:off x="0" y="5440680"/>
            <a:ext cx="12192000" cy="1417320"/>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01704" y="3184508"/>
            <a:ext cx="3259481" cy="2261935"/>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6506" y="3189518"/>
            <a:ext cx="3385388" cy="2256925"/>
          </a:xfrm>
          <a:prstGeom prst="rect">
            <a:avLst/>
          </a:prstGeom>
        </p:spPr>
      </p:pic>
      <p:sp>
        <p:nvSpPr>
          <p:cNvPr id="10" name="TextBox 9"/>
          <p:cNvSpPr txBox="1"/>
          <p:nvPr/>
        </p:nvSpPr>
        <p:spPr>
          <a:xfrm>
            <a:off x="2407631" y="5184833"/>
            <a:ext cx="1810111" cy="261610"/>
          </a:xfrm>
          <a:prstGeom prst="rect">
            <a:avLst/>
          </a:prstGeom>
          <a:noFill/>
        </p:spPr>
        <p:txBody>
          <a:bodyPr wrap="none" rtlCol="0">
            <a:spAutoFit/>
          </a:bodyPr>
          <a:lstStyle/>
          <a:p>
            <a:r>
              <a:rPr lang="en-GB" sz="1100" dirty="0">
                <a:solidFill>
                  <a:schemeClr val="bg1"/>
                </a:solidFill>
              </a:rPr>
              <a:t>Image: Moors for the Future</a:t>
            </a:r>
          </a:p>
        </p:txBody>
      </p:sp>
      <p:sp>
        <p:nvSpPr>
          <p:cNvPr id="11" name="TextBox 10"/>
          <p:cNvSpPr txBox="1"/>
          <p:nvPr/>
        </p:nvSpPr>
        <p:spPr>
          <a:xfrm>
            <a:off x="9517478" y="5184833"/>
            <a:ext cx="1810111" cy="261610"/>
          </a:xfrm>
          <a:prstGeom prst="rect">
            <a:avLst/>
          </a:prstGeom>
          <a:noFill/>
        </p:spPr>
        <p:txBody>
          <a:bodyPr wrap="none" rtlCol="0">
            <a:spAutoFit/>
          </a:bodyPr>
          <a:lstStyle/>
          <a:p>
            <a:r>
              <a:rPr lang="en-GB" sz="1100" dirty="0">
                <a:solidFill>
                  <a:schemeClr val="bg1"/>
                </a:solidFill>
              </a:rPr>
              <a:t>Image: Moors for the Future</a:t>
            </a:r>
          </a:p>
        </p:txBody>
      </p:sp>
      <p:pic>
        <p:nvPicPr>
          <p:cNvPr id="2050" name="Picture 2" descr="File:Peat Cutting near the Simli Field, Shetland - geograph.org.uk - 8505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19176" y="3189421"/>
            <a:ext cx="3009363" cy="22570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852262" y="5218821"/>
            <a:ext cx="2874505" cy="261610"/>
          </a:xfrm>
          <a:prstGeom prst="rect">
            <a:avLst/>
          </a:prstGeom>
          <a:noFill/>
        </p:spPr>
        <p:txBody>
          <a:bodyPr wrap="none" rtlCol="0">
            <a:spAutoFit/>
          </a:bodyPr>
          <a:lstStyle/>
          <a:p>
            <a:r>
              <a:rPr lang="en-GB" sz="1100" dirty="0">
                <a:solidFill>
                  <a:schemeClr val="bg1"/>
                </a:solidFill>
              </a:rPr>
              <a:t>Image: Rog Frost / </a:t>
            </a:r>
            <a:r>
              <a:rPr lang="en-GB" sz="700" dirty="0">
                <a:solidFill>
                  <a:schemeClr val="bg1"/>
                </a:solidFill>
              </a:rPr>
              <a:t>Peat Cutting near the </a:t>
            </a:r>
            <a:r>
              <a:rPr lang="en-GB" sz="700" dirty="0" err="1">
                <a:solidFill>
                  <a:schemeClr val="bg1"/>
                </a:solidFill>
              </a:rPr>
              <a:t>Simli</a:t>
            </a:r>
            <a:r>
              <a:rPr lang="en-GB" sz="700" dirty="0">
                <a:solidFill>
                  <a:schemeClr val="bg1"/>
                </a:solidFill>
              </a:rPr>
              <a:t> Field, Shetland</a:t>
            </a:r>
            <a:r>
              <a:rPr lang="en-GB" sz="700" baseline="30000" dirty="0">
                <a:solidFill>
                  <a:schemeClr val="bg1"/>
                </a:solidFill>
              </a:rPr>
              <a:t>2.0</a:t>
            </a:r>
            <a:endParaRPr lang="en-GB" sz="700" dirty="0">
              <a:solidFill>
                <a:schemeClr val="bg1"/>
              </a:solidFill>
            </a:endParaRPr>
          </a:p>
        </p:txBody>
      </p:sp>
    </p:spTree>
    <p:extLst>
      <p:ext uri="{BB962C8B-B14F-4D97-AF65-F5344CB8AC3E}">
        <p14:creationId xmlns:p14="http://schemas.microsoft.com/office/powerpoint/2010/main" val="730883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50350" y="2335127"/>
            <a:ext cx="4846266" cy="2882907"/>
          </a:xfrm>
          <a:prstGeom prst="rect">
            <a:avLst/>
          </a:prstGeom>
        </p:spPr>
      </p:pic>
      <p:sp>
        <p:nvSpPr>
          <p:cNvPr id="8" name="Title 1"/>
          <p:cNvSpPr>
            <a:spLocks noGrp="1"/>
          </p:cNvSpPr>
          <p:nvPr>
            <p:ph type="title"/>
          </p:nvPr>
        </p:nvSpPr>
        <p:spPr>
          <a:xfrm>
            <a:off x="717973" y="0"/>
            <a:ext cx="9875520" cy="1309631"/>
          </a:xfrm>
        </p:spPr>
        <p:txBody>
          <a:bodyPr>
            <a:noAutofit/>
          </a:bodyPr>
          <a:lstStyle/>
          <a:p>
            <a:pPr algn="l"/>
            <a:r>
              <a:rPr lang="en-GB" sz="4800" b="1" dirty="0">
                <a:solidFill>
                  <a:srgbClr val="77538E"/>
                </a:solidFill>
              </a:rPr>
              <a:t>Peat in trouble</a:t>
            </a:r>
            <a:endParaRPr lang="en-US" sz="4800" b="1" dirty="0">
              <a:solidFill>
                <a:srgbClr val="77538E"/>
              </a:solidFill>
            </a:endParaRPr>
          </a:p>
        </p:txBody>
      </p:sp>
      <p:pic>
        <p:nvPicPr>
          <p:cNvPr id="9" name="Picture 8"/>
          <p:cNvPicPr>
            <a:picLocks noChangeAspect="1"/>
          </p:cNvPicPr>
          <p:nvPr/>
        </p:nvPicPr>
        <p:blipFill>
          <a:blip r:embed="rId3"/>
          <a:stretch>
            <a:fillRect/>
          </a:stretch>
        </p:blipFill>
        <p:spPr>
          <a:xfrm>
            <a:off x="0" y="5428562"/>
            <a:ext cx="12192000" cy="1417320"/>
          </a:xfrm>
          <a:prstGeom prst="rect">
            <a:avLst/>
          </a:prstGeom>
        </p:spPr>
      </p:pic>
      <p:sp>
        <p:nvSpPr>
          <p:cNvPr id="3" name="Content Placeholder 2"/>
          <p:cNvSpPr>
            <a:spLocks noGrp="1"/>
          </p:cNvSpPr>
          <p:nvPr>
            <p:ph idx="1"/>
          </p:nvPr>
        </p:nvSpPr>
        <p:spPr>
          <a:xfrm>
            <a:off x="836506" y="1181777"/>
            <a:ext cx="8375227" cy="4967563"/>
          </a:xfrm>
        </p:spPr>
        <p:txBody>
          <a:bodyPr>
            <a:noAutofit/>
          </a:bodyPr>
          <a:lstStyle/>
          <a:p>
            <a:pPr>
              <a:spcBef>
                <a:spcPts val="0"/>
              </a:spcBef>
            </a:pPr>
            <a:endParaRPr lang="en-GB" sz="3200" dirty="0"/>
          </a:p>
          <a:p>
            <a:pPr marL="0" indent="0">
              <a:spcBef>
                <a:spcPts val="0"/>
              </a:spcBef>
              <a:buNone/>
            </a:pPr>
            <a:endParaRPr lang="en-GB" sz="3200" dirty="0"/>
          </a:p>
          <a:p>
            <a:pPr>
              <a:spcBef>
                <a:spcPts val="0"/>
              </a:spcBef>
            </a:pPr>
            <a:endParaRPr lang="en-GB" sz="3200" dirty="0"/>
          </a:p>
          <a:p>
            <a:pPr>
              <a:spcBef>
                <a:spcPts val="0"/>
              </a:spcBef>
            </a:pPr>
            <a:endParaRPr lang="en-GB" sz="3200" dirty="0"/>
          </a:p>
          <a:p>
            <a:pPr>
              <a:spcBef>
                <a:spcPts val="0"/>
              </a:spcBef>
            </a:pPr>
            <a:endParaRPr lang="en-GB" sz="3200" dirty="0"/>
          </a:p>
          <a:p>
            <a:pPr>
              <a:spcBef>
                <a:spcPts val="0"/>
              </a:spcBef>
            </a:pPr>
            <a:endParaRPr lang="en-GB" sz="3200" dirty="0"/>
          </a:p>
          <a:p>
            <a:pPr>
              <a:spcBef>
                <a:spcPts val="0"/>
              </a:spcBef>
            </a:pPr>
            <a:endParaRPr lang="en-GB" sz="3200" dirty="0"/>
          </a:p>
          <a:p>
            <a:pPr>
              <a:spcBef>
                <a:spcPts val="0"/>
              </a:spcBef>
            </a:pPr>
            <a:endParaRPr lang="en-GB" sz="3200" dirty="0"/>
          </a:p>
          <a:p>
            <a:pPr>
              <a:spcBef>
                <a:spcPts val="0"/>
              </a:spcBef>
            </a:pPr>
            <a:endParaRPr lang="en-GB" sz="3200" dirty="0"/>
          </a:p>
          <a:p>
            <a:pPr>
              <a:spcBef>
                <a:spcPts val="0"/>
              </a:spcBef>
            </a:pPr>
            <a:endParaRPr lang="en-GB" sz="3200" dirty="0"/>
          </a:p>
          <a:p>
            <a:pPr marL="0" indent="0">
              <a:spcBef>
                <a:spcPts val="0"/>
              </a:spcBef>
              <a:buNone/>
            </a:pPr>
            <a:endParaRPr lang="en-GB" sz="3200" dirty="0"/>
          </a:p>
        </p:txBody>
      </p:sp>
      <p:sp>
        <p:nvSpPr>
          <p:cNvPr id="2" name="Rectangle 1"/>
          <p:cNvSpPr/>
          <p:nvPr/>
        </p:nvSpPr>
        <p:spPr>
          <a:xfrm>
            <a:off x="192505" y="1368881"/>
            <a:ext cx="5903495" cy="954107"/>
          </a:xfrm>
          <a:prstGeom prst="rect">
            <a:avLst/>
          </a:prstGeom>
        </p:spPr>
        <p:txBody>
          <a:bodyPr wrap="square">
            <a:spAutoFit/>
          </a:bodyPr>
          <a:lstStyle/>
          <a:p>
            <a:pPr lvl="1" algn="ctr">
              <a:spcBef>
                <a:spcPts val="0"/>
              </a:spcBef>
            </a:pPr>
            <a:r>
              <a:rPr lang="en-GB" sz="2800" dirty="0"/>
              <a:t>REMOVING peat – the peat is taken away and used somewhere else</a:t>
            </a:r>
          </a:p>
        </p:txBody>
      </p:sp>
      <p:sp>
        <p:nvSpPr>
          <p:cNvPr id="6" name="Rectangle 5"/>
          <p:cNvSpPr/>
          <p:nvPr/>
        </p:nvSpPr>
        <p:spPr>
          <a:xfrm>
            <a:off x="6180915" y="915621"/>
            <a:ext cx="5262325" cy="1384995"/>
          </a:xfrm>
          <a:prstGeom prst="rect">
            <a:avLst/>
          </a:prstGeom>
        </p:spPr>
        <p:txBody>
          <a:bodyPr wrap="square">
            <a:spAutoFit/>
          </a:bodyPr>
          <a:lstStyle/>
          <a:p>
            <a:pPr lvl="1" algn="ctr">
              <a:spcBef>
                <a:spcPts val="0"/>
              </a:spcBef>
            </a:pPr>
            <a:r>
              <a:rPr lang="en-GB" sz="2800" dirty="0"/>
              <a:t>EXPOSING peat – The living layer of </a:t>
            </a:r>
            <a:r>
              <a:rPr lang="en-GB" sz="2800" b="1" dirty="0"/>
              <a:t>vegetation</a:t>
            </a:r>
            <a:r>
              <a:rPr lang="en-GB" sz="2800" dirty="0"/>
              <a:t> is removed leaving the peat bare</a:t>
            </a:r>
          </a:p>
        </p:txBody>
      </p:sp>
      <p:sp>
        <p:nvSpPr>
          <p:cNvPr id="12" name="TextBox 11"/>
          <p:cNvSpPr txBox="1"/>
          <p:nvPr/>
        </p:nvSpPr>
        <p:spPr>
          <a:xfrm>
            <a:off x="9759364" y="4956424"/>
            <a:ext cx="1810111" cy="261610"/>
          </a:xfrm>
          <a:prstGeom prst="rect">
            <a:avLst/>
          </a:prstGeom>
          <a:noFill/>
        </p:spPr>
        <p:txBody>
          <a:bodyPr wrap="none" rtlCol="0">
            <a:spAutoFit/>
          </a:bodyPr>
          <a:lstStyle/>
          <a:p>
            <a:r>
              <a:rPr lang="en-GB" sz="1100" dirty="0">
                <a:solidFill>
                  <a:schemeClr val="bg1"/>
                </a:solidFill>
              </a:rPr>
              <a:t>Image: Moors for the Future</a:t>
            </a:r>
          </a:p>
        </p:txBody>
      </p:sp>
      <p:pic>
        <p:nvPicPr>
          <p:cNvPr id="13" name="Picture 2" descr="File:Peat Cutting near the Simli Field, Shetland - geograph.org.uk - 85054.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89304" y="2330112"/>
            <a:ext cx="4416565" cy="287050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040961" y="4945573"/>
            <a:ext cx="2874505" cy="261610"/>
          </a:xfrm>
          <a:prstGeom prst="rect">
            <a:avLst/>
          </a:prstGeom>
          <a:noFill/>
        </p:spPr>
        <p:txBody>
          <a:bodyPr wrap="none" rtlCol="0">
            <a:spAutoFit/>
          </a:bodyPr>
          <a:lstStyle/>
          <a:p>
            <a:r>
              <a:rPr lang="en-GB" sz="1100" dirty="0">
                <a:solidFill>
                  <a:schemeClr val="bg1"/>
                </a:solidFill>
              </a:rPr>
              <a:t>Image: Rog Frost / </a:t>
            </a:r>
            <a:r>
              <a:rPr lang="en-GB" sz="700" dirty="0">
                <a:solidFill>
                  <a:schemeClr val="bg1"/>
                </a:solidFill>
              </a:rPr>
              <a:t>Peat Cutting near the </a:t>
            </a:r>
            <a:r>
              <a:rPr lang="en-GB" sz="700" dirty="0" err="1">
                <a:solidFill>
                  <a:schemeClr val="bg1"/>
                </a:solidFill>
              </a:rPr>
              <a:t>Simli</a:t>
            </a:r>
            <a:r>
              <a:rPr lang="en-GB" sz="700" dirty="0">
                <a:solidFill>
                  <a:schemeClr val="bg1"/>
                </a:solidFill>
              </a:rPr>
              <a:t> Field, Shetland</a:t>
            </a:r>
            <a:r>
              <a:rPr lang="en-GB" sz="700" baseline="30000" dirty="0">
                <a:solidFill>
                  <a:schemeClr val="bg1"/>
                </a:solidFill>
              </a:rPr>
              <a:t>2.0</a:t>
            </a:r>
            <a:endParaRPr lang="en-GB" sz="700" dirty="0">
              <a:solidFill>
                <a:schemeClr val="bg1"/>
              </a:solidFill>
            </a:endParaRPr>
          </a:p>
        </p:txBody>
      </p:sp>
      <p:sp>
        <p:nvSpPr>
          <p:cNvPr id="11" name="Rounded Rectangle 10"/>
          <p:cNvSpPr/>
          <p:nvPr/>
        </p:nvSpPr>
        <p:spPr>
          <a:xfrm>
            <a:off x="3849683" y="4724192"/>
            <a:ext cx="4706615" cy="1261252"/>
          </a:xfrm>
          <a:prstGeom prst="roundRect">
            <a:avLst/>
          </a:prstGeom>
          <a:solidFill>
            <a:srgbClr val="E6E3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849683" y="4785115"/>
            <a:ext cx="4706615" cy="1200329"/>
          </a:xfrm>
          <a:prstGeom prst="rect">
            <a:avLst/>
          </a:prstGeom>
        </p:spPr>
        <p:txBody>
          <a:bodyPr wrap="square">
            <a:spAutoFit/>
          </a:bodyPr>
          <a:lstStyle/>
          <a:p>
            <a:pPr algn="ctr"/>
            <a:r>
              <a:rPr lang="en-GB" sz="2400" dirty="0"/>
              <a:t>Decide on each following slide if the threat is REMOVING or EXPOSING peat </a:t>
            </a:r>
          </a:p>
        </p:txBody>
      </p:sp>
    </p:spTree>
    <p:extLst>
      <p:ext uri="{BB962C8B-B14F-4D97-AF65-F5344CB8AC3E}">
        <p14:creationId xmlns:p14="http://schemas.microsoft.com/office/powerpoint/2010/main" val="243512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447122-964B-49FF-9B5D-DF87AD65B3F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32084" y="1521577"/>
            <a:ext cx="4762500" cy="3895725"/>
          </a:xfrm>
          <a:prstGeom prst="rect">
            <a:avLst/>
          </a:prstGeom>
        </p:spPr>
      </p:pic>
      <p:sp>
        <p:nvSpPr>
          <p:cNvPr id="3" name="Content Placeholder 2"/>
          <p:cNvSpPr>
            <a:spLocks noGrp="1"/>
          </p:cNvSpPr>
          <p:nvPr>
            <p:ph idx="1"/>
          </p:nvPr>
        </p:nvSpPr>
        <p:spPr>
          <a:xfrm>
            <a:off x="637080" y="1485111"/>
            <a:ext cx="6088186" cy="3772546"/>
          </a:xfrm>
        </p:spPr>
        <p:txBody>
          <a:bodyPr>
            <a:noAutofit/>
          </a:bodyPr>
          <a:lstStyle/>
          <a:p>
            <a:pPr>
              <a:spcBef>
                <a:spcPts val="0"/>
              </a:spcBef>
            </a:pPr>
            <a:r>
              <a:rPr lang="en-GB" sz="3200" dirty="0"/>
              <a:t>The Industrial Revolution caused an increase in acid rain by burning fossil fuels for energy</a:t>
            </a:r>
          </a:p>
          <a:p>
            <a:pPr>
              <a:spcBef>
                <a:spcPts val="0"/>
              </a:spcBef>
            </a:pPr>
            <a:endParaRPr lang="en-GB" sz="3200" dirty="0"/>
          </a:p>
          <a:p>
            <a:pPr>
              <a:spcBef>
                <a:spcPts val="0"/>
              </a:spcBef>
            </a:pPr>
            <a:r>
              <a:rPr lang="en-GB" sz="3200" dirty="0"/>
              <a:t>The acid rain killed lots of the sphagnum moss in the Peak District, leaving some peat without any </a:t>
            </a:r>
            <a:r>
              <a:rPr lang="en-GB" sz="3200" b="1" dirty="0"/>
              <a:t>vegetation</a:t>
            </a:r>
            <a:r>
              <a:rPr lang="en-GB" sz="3200" dirty="0"/>
              <a:t> growing on it</a:t>
            </a:r>
          </a:p>
        </p:txBody>
      </p:sp>
      <p:sp>
        <p:nvSpPr>
          <p:cNvPr id="8" name="Title 1"/>
          <p:cNvSpPr>
            <a:spLocks noGrp="1"/>
          </p:cNvSpPr>
          <p:nvPr>
            <p:ph type="title"/>
          </p:nvPr>
        </p:nvSpPr>
        <p:spPr>
          <a:xfrm>
            <a:off x="1158240" y="7727"/>
            <a:ext cx="9875520" cy="1309631"/>
          </a:xfrm>
        </p:spPr>
        <p:txBody>
          <a:bodyPr>
            <a:noAutofit/>
          </a:bodyPr>
          <a:lstStyle/>
          <a:p>
            <a:pPr algn="l"/>
            <a:r>
              <a:rPr lang="en-GB" sz="4320" b="1" dirty="0">
                <a:solidFill>
                  <a:srgbClr val="77538E"/>
                </a:solidFill>
              </a:rPr>
              <a:t>Acid rain</a:t>
            </a:r>
            <a:endParaRPr lang="en-US" sz="4320" b="1" dirty="0">
              <a:solidFill>
                <a:srgbClr val="77538E"/>
              </a:solidFill>
            </a:endParaRPr>
          </a:p>
        </p:txBody>
      </p:sp>
      <p:pic>
        <p:nvPicPr>
          <p:cNvPr id="9" name="Picture 8"/>
          <p:cNvPicPr>
            <a:picLocks noChangeAspect="1"/>
          </p:cNvPicPr>
          <p:nvPr/>
        </p:nvPicPr>
        <p:blipFill>
          <a:blip r:embed="rId3"/>
          <a:stretch>
            <a:fillRect/>
          </a:stretch>
        </p:blipFill>
        <p:spPr>
          <a:xfrm>
            <a:off x="0" y="5440680"/>
            <a:ext cx="12192000" cy="1417320"/>
          </a:xfrm>
          <a:prstGeom prst="rect">
            <a:avLst/>
          </a:prstGeom>
        </p:spPr>
      </p:pic>
      <p:grpSp>
        <p:nvGrpSpPr>
          <p:cNvPr id="6" name="Group 5"/>
          <p:cNvGrpSpPr/>
          <p:nvPr/>
        </p:nvGrpSpPr>
        <p:grpSpPr>
          <a:xfrm>
            <a:off x="9445063" y="469625"/>
            <a:ext cx="2861668" cy="965981"/>
            <a:chOff x="9272732" y="874503"/>
            <a:chExt cx="2861668" cy="965981"/>
          </a:xfrm>
        </p:grpSpPr>
        <p:sp>
          <p:nvSpPr>
            <p:cNvPr id="7" name="Rounded Rectangle 6"/>
            <p:cNvSpPr/>
            <p:nvPr/>
          </p:nvSpPr>
          <p:spPr>
            <a:xfrm rot="816985">
              <a:off x="9584629" y="874503"/>
              <a:ext cx="2237874" cy="965981"/>
            </a:xfrm>
            <a:prstGeom prst="roundRect">
              <a:avLst/>
            </a:prstGeom>
            <a:solidFill>
              <a:srgbClr val="E6E3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rot="816985">
              <a:off x="9272732" y="941994"/>
              <a:ext cx="2861668" cy="830997"/>
            </a:xfrm>
            <a:prstGeom prst="rect">
              <a:avLst/>
            </a:prstGeom>
          </p:spPr>
          <p:txBody>
            <a:bodyPr wrap="square">
              <a:spAutoFit/>
            </a:bodyPr>
            <a:lstStyle/>
            <a:p>
              <a:pPr algn="ctr"/>
              <a:r>
                <a:rPr lang="en-GB" sz="2400" dirty="0"/>
                <a:t>REMOVING or EXPOSING peat?</a:t>
              </a:r>
            </a:p>
          </p:txBody>
        </p:sp>
      </p:grpSp>
      <p:sp>
        <p:nvSpPr>
          <p:cNvPr id="11" name="TextBox 10"/>
          <p:cNvSpPr txBox="1"/>
          <p:nvPr/>
        </p:nvSpPr>
        <p:spPr>
          <a:xfrm>
            <a:off x="10292934" y="4759551"/>
            <a:ext cx="1824538" cy="261610"/>
          </a:xfrm>
          <a:prstGeom prst="rect">
            <a:avLst/>
          </a:prstGeom>
          <a:noFill/>
        </p:spPr>
        <p:txBody>
          <a:bodyPr wrap="none" rtlCol="0">
            <a:spAutoFit/>
          </a:bodyPr>
          <a:lstStyle/>
          <a:p>
            <a:r>
              <a:rPr lang="en-GB" sz="1100" dirty="0">
                <a:solidFill>
                  <a:schemeClr val="bg1"/>
                </a:solidFill>
              </a:rPr>
              <a:t>Image: </a:t>
            </a:r>
            <a:r>
              <a:rPr lang="en-GB" sz="1100" dirty="0" err="1">
                <a:solidFill>
                  <a:schemeClr val="bg1"/>
                </a:solidFill>
              </a:rPr>
              <a:t>Siyavula</a:t>
            </a:r>
            <a:r>
              <a:rPr lang="en-GB" sz="1100" dirty="0">
                <a:solidFill>
                  <a:schemeClr val="bg1"/>
                </a:solidFill>
              </a:rPr>
              <a:t> Education </a:t>
            </a:r>
            <a:r>
              <a:rPr lang="en-GB" sz="1100" baseline="30000" dirty="0">
                <a:solidFill>
                  <a:schemeClr val="bg1"/>
                </a:solidFill>
              </a:rPr>
              <a:t>2.0</a:t>
            </a:r>
            <a:endParaRPr lang="en-GB" sz="1100" dirty="0">
              <a:solidFill>
                <a:schemeClr val="bg1"/>
              </a:solidFill>
            </a:endParaRPr>
          </a:p>
        </p:txBody>
      </p:sp>
    </p:spTree>
    <p:extLst>
      <p:ext uri="{BB962C8B-B14F-4D97-AF65-F5344CB8AC3E}">
        <p14:creationId xmlns:p14="http://schemas.microsoft.com/office/powerpoint/2010/main" val="3030697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6346</TotalTime>
  <Words>1185</Words>
  <Application>Microsoft Office PowerPoint</Application>
  <PresentationFormat>Widescreen</PresentationFormat>
  <Paragraphs>166</Paragraphs>
  <Slides>23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 Peat in the Peak: Peat in Trouble</vt:lpstr>
      <vt:lpstr>PowerPoint Presentation</vt:lpstr>
      <vt:lpstr>Key Vocabulary </vt:lpstr>
      <vt:lpstr>Recap - Why is peat special?</vt:lpstr>
      <vt:lpstr>Recap - Why is peat special?</vt:lpstr>
      <vt:lpstr>Peat in trouble</vt:lpstr>
      <vt:lpstr>Peat in trouble</vt:lpstr>
      <vt:lpstr>Peat in trouble</vt:lpstr>
      <vt:lpstr>Acid rain</vt:lpstr>
      <vt:lpstr>Burning peat for fuel</vt:lpstr>
      <vt:lpstr>Sheep</vt:lpstr>
      <vt:lpstr>Burning peat for fuel</vt:lpstr>
      <vt:lpstr>Visitors</vt:lpstr>
      <vt:lpstr>Accidental fires</vt:lpstr>
      <vt:lpstr>Accidental fires</vt:lpstr>
      <vt:lpstr>Gardening</vt:lpstr>
      <vt:lpstr>Do you think any of these threats are avoidable?</vt:lpstr>
      <vt:lpstr>Do you think any of these threats are avoidable?</vt:lpstr>
      <vt:lpstr>What happens if peat is damaged?</vt:lpstr>
      <vt:lpstr>What happens if peat is damaged?</vt:lpstr>
      <vt:lpstr>Create your own quiz!</vt:lpstr>
      <vt:lpstr>What next?</vt:lpstr>
      <vt:lpstr>Image Permissions</vt:lpstr>
    </vt:vector>
  </TitlesOfParts>
  <Company>Peak District National Park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the Peak District  National Park’s special qualities?</dc:title>
  <dc:creator>Lyon Rachael</dc:creator>
  <cp:lastModifiedBy>Wragg Jackie</cp:lastModifiedBy>
  <cp:revision>257</cp:revision>
  <dcterms:created xsi:type="dcterms:W3CDTF">2021-12-14T10:03:06Z</dcterms:created>
  <dcterms:modified xsi:type="dcterms:W3CDTF">2024-04-18T09:07:05Z</dcterms:modified>
</cp:coreProperties>
</file>